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7" r:id="rId3"/>
    <p:sldId id="275" r:id="rId4"/>
    <p:sldId id="326" r:id="rId5"/>
    <p:sldId id="327" r:id="rId6"/>
    <p:sldId id="328" r:id="rId7"/>
    <p:sldId id="299" r:id="rId8"/>
    <p:sldId id="364" r:id="rId9"/>
    <p:sldId id="366" r:id="rId10"/>
    <p:sldId id="363" r:id="rId11"/>
    <p:sldId id="365" r:id="rId12"/>
    <p:sldId id="362" r:id="rId13"/>
    <p:sldId id="367" r:id="rId14"/>
    <p:sldId id="368" r:id="rId15"/>
    <p:sldId id="369" r:id="rId16"/>
    <p:sldId id="370" r:id="rId17"/>
    <p:sldId id="371" r:id="rId18"/>
    <p:sldId id="373" r:id="rId19"/>
    <p:sldId id="372" r:id="rId20"/>
    <p:sldId id="329" r:id="rId21"/>
    <p:sldId id="330" r:id="rId22"/>
    <p:sldId id="331" r:id="rId23"/>
    <p:sldId id="332" r:id="rId24"/>
    <p:sldId id="333" r:id="rId25"/>
    <p:sldId id="334" r:id="rId26"/>
    <p:sldId id="335" r:id="rId27"/>
    <p:sldId id="336" r:id="rId28"/>
    <p:sldId id="337" r:id="rId29"/>
    <p:sldId id="338" r:id="rId30"/>
    <p:sldId id="341" r:id="rId31"/>
    <p:sldId id="339" r:id="rId32"/>
    <p:sldId id="316" r:id="rId33"/>
    <p:sldId id="351" r:id="rId34"/>
    <p:sldId id="352" r:id="rId35"/>
    <p:sldId id="353" r:id="rId36"/>
    <p:sldId id="354" r:id="rId37"/>
    <p:sldId id="325" r:id="rId38"/>
    <p:sldId id="355" r:id="rId39"/>
    <p:sldId id="356" r:id="rId40"/>
    <p:sldId id="358" r:id="rId41"/>
    <p:sldId id="357" r:id="rId42"/>
    <p:sldId id="359" r:id="rId43"/>
    <p:sldId id="291" r:id="rId44"/>
  </p:sldIdLst>
  <p:sldSz cx="6858000" cy="9144000" type="screen4x3"/>
  <p:notesSz cx="6889750"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94632" autoAdjust="0"/>
  </p:normalViewPr>
  <p:slideViewPr>
    <p:cSldViewPr>
      <p:cViewPr varScale="1">
        <p:scale>
          <a:sx n="27" d="100"/>
          <a:sy n="27" d="100"/>
        </p:scale>
        <p:origin x="444" y="60"/>
      </p:cViewPr>
      <p:guideLst>
        <p:guide orient="horz" pos="2880"/>
        <p:guide pos="2160"/>
      </p:guideLst>
    </p:cSldViewPr>
  </p:slideViewPr>
  <p:outlineViewPr>
    <p:cViewPr>
      <p:scale>
        <a:sx n="33" d="100"/>
        <a:sy n="33" d="100"/>
      </p:scale>
      <p:origin x="0" y="63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0695"/>
          </a:xfrm>
          <a:prstGeom prst="rect">
            <a:avLst/>
          </a:prstGeom>
        </p:spPr>
        <p:txBody>
          <a:bodyPr vert="horz" lIns="92025" tIns="46013" rIns="92025" bIns="46013" rtlCol="0"/>
          <a:lstStyle>
            <a:lvl1pPr algn="l">
              <a:defRPr sz="1200"/>
            </a:lvl1pPr>
          </a:lstStyle>
          <a:p>
            <a:endParaRPr lang="fr-BE"/>
          </a:p>
        </p:txBody>
      </p:sp>
      <p:sp>
        <p:nvSpPr>
          <p:cNvPr id="3" name="Espace réservé de la date 2"/>
          <p:cNvSpPr>
            <a:spLocks noGrp="1"/>
          </p:cNvSpPr>
          <p:nvPr>
            <p:ph type="dt" idx="1"/>
          </p:nvPr>
        </p:nvSpPr>
        <p:spPr>
          <a:xfrm>
            <a:off x="3902597" y="0"/>
            <a:ext cx="2985558" cy="500695"/>
          </a:xfrm>
          <a:prstGeom prst="rect">
            <a:avLst/>
          </a:prstGeom>
        </p:spPr>
        <p:txBody>
          <a:bodyPr vert="horz" lIns="92025" tIns="46013" rIns="92025" bIns="46013" rtlCol="0"/>
          <a:lstStyle>
            <a:lvl1pPr algn="r">
              <a:defRPr sz="1200"/>
            </a:lvl1pPr>
          </a:lstStyle>
          <a:p>
            <a:fld id="{730EB97A-D19F-439A-8D6A-74C616EE6588}" type="datetimeFigureOut">
              <a:rPr lang="fr-BE" smtClean="0"/>
              <a:t>12-12-19</a:t>
            </a:fld>
            <a:endParaRPr lang="fr-BE"/>
          </a:p>
        </p:txBody>
      </p:sp>
      <p:sp>
        <p:nvSpPr>
          <p:cNvPr id="4" name="Espace réservé de l'image des diapositives 3"/>
          <p:cNvSpPr>
            <a:spLocks noGrp="1" noRot="1" noChangeAspect="1"/>
          </p:cNvSpPr>
          <p:nvPr>
            <p:ph type="sldImg" idx="2"/>
          </p:nvPr>
        </p:nvSpPr>
        <p:spPr>
          <a:xfrm>
            <a:off x="2036763" y="752475"/>
            <a:ext cx="2816225" cy="3757613"/>
          </a:xfrm>
          <a:prstGeom prst="rect">
            <a:avLst/>
          </a:prstGeom>
          <a:noFill/>
          <a:ln w="12700">
            <a:solidFill>
              <a:prstClr val="black"/>
            </a:solidFill>
          </a:ln>
        </p:spPr>
        <p:txBody>
          <a:bodyPr vert="horz" lIns="92025" tIns="46013" rIns="92025" bIns="46013" rtlCol="0" anchor="ctr"/>
          <a:lstStyle/>
          <a:p>
            <a:endParaRPr lang="fr-BE"/>
          </a:p>
        </p:txBody>
      </p:sp>
      <p:sp>
        <p:nvSpPr>
          <p:cNvPr id="5" name="Espace réservé des commentaires 4"/>
          <p:cNvSpPr>
            <a:spLocks noGrp="1"/>
          </p:cNvSpPr>
          <p:nvPr>
            <p:ph type="body" sz="quarter" idx="3"/>
          </p:nvPr>
        </p:nvSpPr>
        <p:spPr>
          <a:xfrm>
            <a:off x="688975" y="4760597"/>
            <a:ext cx="5511800" cy="4509450"/>
          </a:xfrm>
          <a:prstGeom prst="rect">
            <a:avLst/>
          </a:prstGeom>
        </p:spPr>
        <p:txBody>
          <a:bodyPr vert="horz" lIns="92025" tIns="46013" rIns="92025" bIns="4601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519594"/>
            <a:ext cx="2985558" cy="500694"/>
          </a:xfrm>
          <a:prstGeom prst="rect">
            <a:avLst/>
          </a:prstGeom>
        </p:spPr>
        <p:txBody>
          <a:bodyPr vert="horz" lIns="92025" tIns="46013" rIns="92025" bIns="46013"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902597" y="9519594"/>
            <a:ext cx="2985558" cy="500694"/>
          </a:xfrm>
          <a:prstGeom prst="rect">
            <a:avLst/>
          </a:prstGeom>
        </p:spPr>
        <p:txBody>
          <a:bodyPr vert="horz" lIns="92025" tIns="46013" rIns="92025" bIns="46013" rtlCol="0" anchor="b"/>
          <a:lstStyle>
            <a:lvl1pPr algn="r">
              <a:defRPr sz="1200"/>
            </a:lvl1pPr>
          </a:lstStyle>
          <a:p>
            <a:fld id="{3A819257-75BE-4CEB-BCBE-5C5933A41A60}" type="slidenum">
              <a:rPr lang="fr-BE" smtClean="0"/>
              <a:t>‹N°›</a:t>
            </a:fld>
            <a:endParaRPr lang="fr-BE"/>
          </a:p>
        </p:txBody>
      </p:sp>
    </p:spTree>
    <p:extLst>
      <p:ext uri="{BB962C8B-B14F-4D97-AF65-F5344CB8AC3E}">
        <p14:creationId xmlns:p14="http://schemas.microsoft.com/office/powerpoint/2010/main" val="313356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A819257-75BE-4CEB-BCBE-5C5933A41A60}" type="slidenum">
              <a:rPr lang="fr-BE" smtClean="0"/>
              <a:t>37</a:t>
            </a:fld>
            <a:endParaRPr lang="fr-BE"/>
          </a:p>
        </p:txBody>
      </p:sp>
    </p:spTree>
    <p:extLst>
      <p:ext uri="{BB962C8B-B14F-4D97-AF65-F5344CB8AC3E}">
        <p14:creationId xmlns:p14="http://schemas.microsoft.com/office/powerpoint/2010/main" val="3618320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Modifiez le style du titre</a:t>
            </a:r>
            <a:endParaRPr lang="fr-BE"/>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F7E83059-A5F3-473C-99D8-0E7695E8A358}" type="datetime1">
              <a:rPr lang="fr-BE" smtClean="0"/>
              <a:t>12-12-19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0D82E2B-1F72-46FB-A825-F49399744D41}" type="slidenum">
              <a:rPr lang="fr-BE" smtClean="0"/>
              <a:t>‹N°›</a:t>
            </a:fld>
            <a:endParaRPr lang="fr-BE"/>
          </a:p>
        </p:txBody>
      </p:sp>
    </p:spTree>
    <p:extLst>
      <p:ext uri="{BB962C8B-B14F-4D97-AF65-F5344CB8AC3E}">
        <p14:creationId xmlns:p14="http://schemas.microsoft.com/office/powerpoint/2010/main" val="116688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6EF5059-9990-41B9-B7EA-AB450E97D56F}" type="datetime1">
              <a:rPr lang="fr-BE" smtClean="0"/>
              <a:t>12-12-19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0D82E2B-1F72-46FB-A825-F49399744D41}" type="slidenum">
              <a:rPr lang="fr-BE" smtClean="0"/>
              <a:t>‹N°›</a:t>
            </a:fld>
            <a:endParaRPr lang="fr-BE"/>
          </a:p>
        </p:txBody>
      </p:sp>
    </p:spTree>
    <p:extLst>
      <p:ext uri="{BB962C8B-B14F-4D97-AF65-F5344CB8AC3E}">
        <p14:creationId xmlns:p14="http://schemas.microsoft.com/office/powerpoint/2010/main" val="10033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232F1C7-02BA-48C8-A6C7-F12990BFB4B3}" type="datetime1">
              <a:rPr lang="fr-BE" smtClean="0"/>
              <a:t>12-12-19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0D82E2B-1F72-46FB-A825-F49399744D41}" type="slidenum">
              <a:rPr lang="fr-BE" smtClean="0"/>
              <a:t>‹N°›</a:t>
            </a:fld>
            <a:endParaRPr lang="fr-BE"/>
          </a:p>
        </p:txBody>
      </p:sp>
    </p:spTree>
    <p:extLst>
      <p:ext uri="{BB962C8B-B14F-4D97-AF65-F5344CB8AC3E}">
        <p14:creationId xmlns:p14="http://schemas.microsoft.com/office/powerpoint/2010/main" val="156466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3EC9A89-B7B3-44D9-A695-C27930701C84}" type="datetime1">
              <a:rPr lang="fr-BE" smtClean="0"/>
              <a:t>12-12-19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0D82E2B-1F72-46FB-A825-F49399744D41}" type="slidenum">
              <a:rPr lang="fr-BE" smtClean="0"/>
              <a:t>‹N°›</a:t>
            </a:fld>
            <a:endParaRPr lang="fr-BE"/>
          </a:p>
        </p:txBody>
      </p:sp>
    </p:spTree>
    <p:extLst>
      <p:ext uri="{BB962C8B-B14F-4D97-AF65-F5344CB8AC3E}">
        <p14:creationId xmlns:p14="http://schemas.microsoft.com/office/powerpoint/2010/main" val="3293345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563065E-5DA8-4FBE-A0DF-28BD66370D8B}" type="datetime1">
              <a:rPr lang="fr-BE" smtClean="0"/>
              <a:t>12-12-19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E0D82E2B-1F72-46FB-A825-F49399744D41}" type="slidenum">
              <a:rPr lang="fr-BE" smtClean="0"/>
              <a:t>‹N°›</a:t>
            </a:fld>
            <a:endParaRPr lang="fr-BE"/>
          </a:p>
        </p:txBody>
      </p:sp>
    </p:spTree>
    <p:extLst>
      <p:ext uri="{BB962C8B-B14F-4D97-AF65-F5344CB8AC3E}">
        <p14:creationId xmlns:p14="http://schemas.microsoft.com/office/powerpoint/2010/main" val="113796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CD5124DD-FF4C-4299-94DA-AE2646CE7C19}" type="datetime1">
              <a:rPr lang="fr-BE" smtClean="0"/>
              <a:t>12-12-19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E0D82E2B-1F72-46FB-A825-F49399744D41}" type="slidenum">
              <a:rPr lang="fr-BE" smtClean="0"/>
              <a:t>‹N°›</a:t>
            </a:fld>
            <a:endParaRPr lang="fr-BE"/>
          </a:p>
        </p:txBody>
      </p:sp>
    </p:spTree>
    <p:extLst>
      <p:ext uri="{BB962C8B-B14F-4D97-AF65-F5344CB8AC3E}">
        <p14:creationId xmlns:p14="http://schemas.microsoft.com/office/powerpoint/2010/main" val="356486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78F7FA-E125-48CA-BF9C-8F6873E4B559}" type="datetime1">
              <a:rPr lang="fr-BE" smtClean="0"/>
              <a:t>12-12-19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E0D82E2B-1F72-46FB-A825-F49399744D41}" type="slidenum">
              <a:rPr lang="fr-BE" smtClean="0"/>
              <a:t>‹N°›</a:t>
            </a:fld>
            <a:endParaRPr lang="fr-BE"/>
          </a:p>
        </p:txBody>
      </p:sp>
    </p:spTree>
    <p:extLst>
      <p:ext uri="{BB962C8B-B14F-4D97-AF65-F5344CB8AC3E}">
        <p14:creationId xmlns:p14="http://schemas.microsoft.com/office/powerpoint/2010/main" val="1433090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AA48050B-7991-4D65-A994-01DF4BAAC93D}" type="datetime1">
              <a:rPr lang="fr-BE" smtClean="0"/>
              <a:t>12-12-19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E0D82E2B-1F72-46FB-A825-F49399744D41}" type="slidenum">
              <a:rPr lang="fr-BE" smtClean="0"/>
              <a:t>‹N°›</a:t>
            </a:fld>
            <a:endParaRPr lang="fr-BE"/>
          </a:p>
        </p:txBody>
      </p:sp>
    </p:spTree>
    <p:extLst>
      <p:ext uri="{BB962C8B-B14F-4D97-AF65-F5344CB8AC3E}">
        <p14:creationId xmlns:p14="http://schemas.microsoft.com/office/powerpoint/2010/main" val="72939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3F475E9-3124-46F2-A829-0D368B311E1E}" type="datetime1">
              <a:rPr lang="fr-BE" smtClean="0"/>
              <a:t>12-12-19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‹N°›</a:t>
            </a:fld>
            <a:endParaRPr lang="fr-BE"/>
          </a:p>
        </p:txBody>
      </p:sp>
    </p:spTree>
    <p:extLst>
      <p:ext uri="{BB962C8B-B14F-4D97-AF65-F5344CB8AC3E}">
        <p14:creationId xmlns:p14="http://schemas.microsoft.com/office/powerpoint/2010/main" val="416973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5B247D4-F309-4CA6-8099-B39E78AAA71A}" type="datetime1">
              <a:rPr lang="fr-BE" smtClean="0"/>
              <a:t>12-12-19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E0D82E2B-1F72-46FB-A825-F49399744D41}" type="slidenum">
              <a:rPr lang="fr-BE" smtClean="0"/>
              <a:t>‹N°›</a:t>
            </a:fld>
            <a:endParaRPr lang="fr-BE"/>
          </a:p>
        </p:txBody>
      </p:sp>
    </p:spTree>
    <p:extLst>
      <p:ext uri="{BB962C8B-B14F-4D97-AF65-F5344CB8AC3E}">
        <p14:creationId xmlns:p14="http://schemas.microsoft.com/office/powerpoint/2010/main" val="122872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FB47CCB-60A9-41AA-8041-2D8FD16A352D}" type="datetime1">
              <a:rPr lang="fr-BE" smtClean="0"/>
              <a:t>12-12-19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E0D82E2B-1F72-46FB-A825-F49399744D41}" type="slidenum">
              <a:rPr lang="fr-BE" smtClean="0"/>
              <a:t>‹N°›</a:t>
            </a:fld>
            <a:endParaRPr lang="fr-BE"/>
          </a:p>
        </p:txBody>
      </p:sp>
    </p:spTree>
    <p:extLst>
      <p:ext uri="{BB962C8B-B14F-4D97-AF65-F5344CB8AC3E}">
        <p14:creationId xmlns:p14="http://schemas.microsoft.com/office/powerpoint/2010/main" val="369524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A3060CD-AE06-4583-8AFB-EEEE3DEBD7D0}" type="datetime1">
              <a:rPr lang="fr-BE" smtClean="0"/>
              <a:t>12-12-19</a:t>
            </a:fld>
            <a:endParaRPr lang="fr-BE"/>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0D82E2B-1F72-46FB-A825-F49399744D41}" type="slidenum">
              <a:rPr lang="fr-BE" smtClean="0"/>
              <a:t>‹N°›</a:t>
            </a:fld>
            <a:endParaRPr lang="fr-BE"/>
          </a:p>
        </p:txBody>
      </p:sp>
    </p:spTree>
    <p:extLst>
      <p:ext uri="{BB962C8B-B14F-4D97-AF65-F5344CB8AC3E}">
        <p14:creationId xmlns:p14="http://schemas.microsoft.com/office/powerpoint/2010/main" val="1832551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smadrid.com/fr/information-touristique/palacio-de-cristal/" TargetMode="External"/><Relationship Id="rId2" Type="http://schemas.openxmlformats.org/officeDocument/2006/relationships/hyperlink" Target="https://www.esmadrid.com/fr/information-touristique/palacio-de-velazquez/" TargetMode="Externa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esmadrid.com/fr/information-touristique/parque-del-retir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fr.wikipedia.org/wiki/Philippe_V_d'Espagne" TargetMode="External"/><Relationship Id="rId3" Type="http://schemas.openxmlformats.org/officeDocument/2006/relationships/hyperlink" Target="https://fr.wikipedia.org/wiki/Philippe_II_d'Espagne" TargetMode="External"/><Relationship Id="rId7" Type="http://schemas.openxmlformats.org/officeDocument/2006/relationships/hyperlink" Target="https://fr.wikipedia.org/wiki/Luca_Giordano" TargetMode="Externa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hyperlink" Target="https://fr.wikipedia.org/wiki/Titien" TargetMode="External"/><Relationship Id="rId5" Type="http://schemas.openxmlformats.org/officeDocument/2006/relationships/hyperlink" Target="https://fr.wikipedia.org/wiki/Palais_royal_de_la_Granja_de_San_Ildefonso" TargetMode="External"/><Relationship Id="rId4" Type="http://schemas.openxmlformats.org/officeDocument/2006/relationships/hyperlink" Target="https://fr.wikipedia.org/wiki/Charles_Quint" TargetMode="External"/><Relationship Id="rId9" Type="http://schemas.openxmlformats.org/officeDocument/2006/relationships/hyperlink" Target="https://fr.wikipedia.org/wiki/Giacomo_Bonavi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mag.monchval.com/wp-content/uploads/2014/01/Le-Christ-crucifi%C3%A9-par-le-peintre-Francisco-de-Goya-et-Vel%C3%A1zquez.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mag.monchval.com/wp-content/uploads/2014/01/El-pelele-du-peintre-Francisco-de-Goya.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mag.monchval.com/wp-content/uploads/2014/01/La-familia-de-carlos-IV-par-le-peintre-Francisco-de-Goya.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mag.monchval.com/wp-content/uploads/2014/01/Saturno-devorando-a-un-hijo-par-le-peintre-Francisco-de-Goya.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fr.wikipedia.org/wiki/Artiste_peintre" TargetMode="External"/><Relationship Id="rId3" Type="http://schemas.openxmlformats.org/officeDocument/2006/relationships/hyperlink" Target="https://fr.wikipedia.org/wiki/6_juin" TargetMode="External"/><Relationship Id="rId7" Type="http://schemas.openxmlformats.org/officeDocument/2006/relationships/hyperlink" Target="https://fr.wikipedia.org/wiki/1660_en_arts_plastiques" TargetMode="External"/><Relationship Id="rId2" Type="http://schemas.openxmlformats.org/officeDocument/2006/relationships/hyperlink" Target="https://fr.wikipedia.org/wiki/S%C3%A9ville" TargetMode="External"/><Relationship Id="rId1" Type="http://schemas.openxmlformats.org/officeDocument/2006/relationships/slideLayout" Target="../slideLayouts/slideLayout2.xml"/><Relationship Id="rId6" Type="http://schemas.openxmlformats.org/officeDocument/2006/relationships/hyperlink" Target="https://fr.wikipedia.org/wiki/6_ao%C3%BBt" TargetMode="External"/><Relationship Id="rId11" Type="http://schemas.openxmlformats.org/officeDocument/2006/relationships/image" Target="../media/image31.jpg"/><Relationship Id="rId5" Type="http://schemas.openxmlformats.org/officeDocument/2006/relationships/hyperlink" Target="https://fr.wikipedia.org/wiki/Madrid" TargetMode="External"/><Relationship Id="rId10" Type="http://schemas.openxmlformats.org/officeDocument/2006/relationships/hyperlink" Target="https://fr.wikipedia.org/wiki/Peinture_espagnole" TargetMode="External"/><Relationship Id="rId4" Type="http://schemas.openxmlformats.org/officeDocument/2006/relationships/hyperlink" Target="https://fr.wikipedia.org/wiki/1599_en_arts_plastiques" TargetMode="External"/><Relationship Id="rId9" Type="http://schemas.openxmlformats.org/officeDocument/2006/relationships/hyperlink" Target="https://fr.wikipedia.org/wiki/Baroqu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fr.wikipedia.org/wiki/Les_M%C3%A9nines" TargetMode="External"/><Relationship Id="rId13" Type="http://schemas.openxmlformats.org/officeDocument/2006/relationships/hyperlink" Target="https://fr.wikipedia.org/wiki/Mus%C3%A9e_du_Prado" TargetMode="External"/><Relationship Id="rId3" Type="http://schemas.openxmlformats.org/officeDocument/2006/relationships/hyperlink" Target="https://fr.wikipedia.org/wiki/Philippe_IV_d'Espagne" TargetMode="External"/><Relationship Id="rId7" Type="http://schemas.openxmlformats.org/officeDocument/2006/relationships/hyperlink" Target="https://fr.wikipedia.org/wiki/Innocent_X_(V%C3%A9lasquez)" TargetMode="External"/><Relationship Id="rId12" Type="http://schemas.openxmlformats.org/officeDocument/2006/relationships/hyperlink" Target="https://fr.wikipedia.org/wiki/%C3%89douard_Manet" TargetMode="External"/><Relationship Id="rId2" Type="http://schemas.openxmlformats.org/officeDocument/2006/relationships/hyperlink" Target="https://fr.wikipedia.org/wiki/Clair-obscur" TargetMode="External"/><Relationship Id="rId1" Type="http://schemas.openxmlformats.org/officeDocument/2006/relationships/slideLayout" Target="../slideLayouts/slideLayout2.xml"/><Relationship Id="rId6" Type="http://schemas.openxmlformats.org/officeDocument/2006/relationships/hyperlink" Target="https://fr.wikipedia.org/wiki/La_Reddition_de_Breda" TargetMode="External"/><Relationship Id="rId11" Type="http://schemas.openxmlformats.org/officeDocument/2006/relationships/hyperlink" Target="https://fr.wikipedia.org/wiki/Impressionniste" TargetMode="External"/><Relationship Id="rId5" Type="http://schemas.openxmlformats.org/officeDocument/2006/relationships/hyperlink" Target="https://fr.wikipedia.org/wiki/Roi_d'Espagne" TargetMode="External"/><Relationship Id="rId10" Type="http://schemas.openxmlformats.org/officeDocument/2006/relationships/hyperlink" Target="https://fr.wikipedia.org/wiki/Liste_des_%C5%93uvres_de_Diego_V%C3%A9lasquez" TargetMode="External"/><Relationship Id="rId4" Type="http://schemas.openxmlformats.org/officeDocument/2006/relationships/hyperlink" Target="https://fr.wikipedia.org/wiki/Peintre_de_cour" TargetMode="External"/><Relationship Id="rId9" Type="http://schemas.openxmlformats.org/officeDocument/2006/relationships/hyperlink" Target="https://fr.wikipedia.org/wiki/Les_Fileuses" TargetMode="External"/><Relationship Id="rId14" Type="http://schemas.openxmlformats.org/officeDocument/2006/relationships/image" Target="../media/image32.jpg"/></Relationships>
</file>

<file path=ppt/slides/_rels/slide27.xml.rels><?xml version="1.0" encoding="UTF-8" standalone="yes"?>
<Relationships xmlns="http://schemas.openxmlformats.org/package/2006/relationships"><Relationship Id="rId8" Type="http://schemas.openxmlformats.org/officeDocument/2006/relationships/hyperlink" Target="https://fr.wikipedia.org/wiki/Philippe_IV_(roi_d'Espagne)" TargetMode="External"/><Relationship Id="rId3" Type="http://schemas.openxmlformats.org/officeDocument/2006/relationships/hyperlink" Target="https://fr.wikipedia.org/wiki/Philippe_IV_d'Espagne" TargetMode="External"/><Relationship Id="rId7" Type="http://schemas.openxmlformats.org/officeDocument/2006/relationships/hyperlink" Target="https://fr.wikipedia.org/wiki/Histoire_de_la_peinture#Peinture_occidentale" TargetMode="External"/><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hyperlink" Target="https://fr.wikipedia.org/wiki/Composition_picturale" TargetMode="External"/><Relationship Id="rId5" Type="http://schemas.openxmlformats.org/officeDocument/2006/relationships/hyperlink" Target="https://fr.wikipedia.org/wiki/1656_en_arts_plastiques" TargetMode="External"/><Relationship Id="rId10" Type="http://schemas.openxmlformats.org/officeDocument/2006/relationships/hyperlink" Target="https://fr.wikipedia.org/wiki/Diego_V%C3%A9lasquez" TargetMode="External"/><Relationship Id="rId4" Type="http://schemas.openxmlformats.org/officeDocument/2006/relationships/hyperlink" Target="https://fr.wikipedia.org/wiki/Diego_Vel%C3%A1zquez" TargetMode="External"/><Relationship Id="rId9" Type="http://schemas.openxmlformats.org/officeDocument/2006/relationships/hyperlink" Target="https://fr.wikipedia.org/wiki/Marguerite-Th%C3%A9r%C3%A8se_d'Autriche"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fr.wikipedia.org/wiki/Peter_Paul_Rubens" TargetMode="External"/><Relationship Id="rId3" Type="http://schemas.openxmlformats.org/officeDocument/2006/relationships/hyperlink" Target="https://fr.wikipedia.org/wiki/Thomas_Lawrence" TargetMode="External"/><Relationship Id="rId7" Type="http://schemas.openxmlformats.org/officeDocument/2006/relationships/hyperlink" Target="https://fr.wikipedia.org/wiki/Rapha%C3%ABl_(peintre)" TargetMode="External"/><Relationship Id="rId2" Type="http://schemas.openxmlformats.org/officeDocument/2006/relationships/hyperlink" Target="https://fr.wikipedia.org/wiki/Luca_Giordano" TargetMode="External"/><Relationship Id="rId1" Type="http://schemas.openxmlformats.org/officeDocument/2006/relationships/slideLayout" Target="../slideLayouts/slideLayout2.xml"/><Relationship Id="rId6" Type="http://schemas.openxmlformats.org/officeDocument/2006/relationships/hyperlink" Target="https://fr.wikipedia.org/wiki/Titien" TargetMode="External"/><Relationship Id="rId5" Type="http://schemas.openxmlformats.org/officeDocument/2006/relationships/hyperlink" Target="https://fr.wikipedia.org/wiki/Mus%C3%A9e_du_Prado" TargetMode="External"/><Relationship Id="rId4" Type="http://schemas.openxmlformats.org/officeDocument/2006/relationships/hyperlink" Target="https://fr.wikipedia.org/wiki/Philippe_IV_(roi_d'Espagne)" TargetMode="External"/><Relationship Id="rId9" Type="http://schemas.openxmlformats.org/officeDocument/2006/relationships/image" Target="../media/image34.jpeg"/></Relationships>
</file>

<file path=ppt/slides/_rels/slide29.xml.rels><?xml version="1.0" encoding="UTF-8" standalone="yes"?>
<Relationships xmlns="http://schemas.openxmlformats.org/package/2006/relationships"><Relationship Id="rId8" Type="http://schemas.openxmlformats.org/officeDocument/2006/relationships/hyperlink" Target="https://fr.wikipedia.org/wiki/%C3%89glise_de_Constantinople" TargetMode="External"/><Relationship Id="rId13" Type="http://schemas.openxmlformats.org/officeDocument/2006/relationships/hyperlink" Target="https://fr.wikipedia.org/wiki/Titien" TargetMode="External"/><Relationship Id="rId18" Type="http://schemas.openxmlformats.org/officeDocument/2006/relationships/hyperlink" Target="https://fr.wikipedia.org/wiki/Parmigianino" TargetMode="External"/><Relationship Id="rId3" Type="http://schemas.openxmlformats.org/officeDocument/2006/relationships/hyperlink" Target="https://fr.wikipedia.org/wiki/Art_byzantin" TargetMode="External"/><Relationship Id="rId21" Type="http://schemas.openxmlformats.org/officeDocument/2006/relationships/hyperlink" Target="https://fr.wikipedia.org/wiki/Fulvio_Orsini" TargetMode="External"/><Relationship Id="rId7" Type="http://schemas.openxmlformats.org/officeDocument/2006/relationships/hyperlink" Target="https://fr.wikipedia.org/wiki/Ic%C3%B4ne_(religion)" TargetMode="External"/><Relationship Id="rId12" Type="http://schemas.openxmlformats.org/officeDocument/2006/relationships/hyperlink" Target="https://fr.wikipedia.org/wiki/Venise" TargetMode="External"/><Relationship Id="rId17" Type="http://schemas.openxmlformats.org/officeDocument/2006/relationships/hyperlink" Target="https://fr.wikipedia.org/wiki/Corr%C3%A8ge" TargetMode="External"/><Relationship Id="rId2" Type="http://schemas.openxmlformats.org/officeDocument/2006/relationships/hyperlink" Target="https://fr.wikipedia.org/wiki/Mani%C3%A9risme" TargetMode="External"/><Relationship Id="rId16" Type="http://schemas.openxmlformats.org/officeDocument/2006/relationships/hyperlink" Target="https://fr.wikipedia.org/wiki/Parme" TargetMode="External"/><Relationship Id="rId20" Type="http://schemas.openxmlformats.org/officeDocument/2006/relationships/hyperlink" Target="https://fr.wikipedia.org/wiki/Alexandre_Farn%C3%A8se_(cardinal)" TargetMode="External"/><Relationship Id="rId1" Type="http://schemas.openxmlformats.org/officeDocument/2006/relationships/slideLayout" Target="../slideLayouts/slideLayout2.xml"/><Relationship Id="rId6" Type="http://schemas.openxmlformats.org/officeDocument/2006/relationships/hyperlink" Target="https://fr.wikipedia.org/wiki/Jackson_Pollock" TargetMode="External"/><Relationship Id="rId11" Type="http://schemas.openxmlformats.org/officeDocument/2006/relationships/hyperlink" Target="https://fr.wikipedia.org/wiki/1570" TargetMode="External"/><Relationship Id="rId5" Type="http://schemas.openxmlformats.org/officeDocument/2006/relationships/hyperlink" Target="https://fr.wikipedia.org/wiki/Pablo_Picasso" TargetMode="External"/><Relationship Id="rId15" Type="http://schemas.openxmlformats.org/officeDocument/2006/relationships/hyperlink" Target="https://fr.wikipedia.org/wiki/Jacopo_Bassano" TargetMode="External"/><Relationship Id="rId23" Type="http://schemas.openxmlformats.org/officeDocument/2006/relationships/image" Target="../media/image35.jpeg"/><Relationship Id="rId10" Type="http://schemas.openxmlformats.org/officeDocument/2006/relationships/hyperlink" Target="https://fr.wikipedia.org/wiki/1568" TargetMode="External"/><Relationship Id="rId19" Type="http://schemas.openxmlformats.org/officeDocument/2006/relationships/hyperlink" Target="https://fr.wikipedia.org/wiki/Rome" TargetMode="External"/><Relationship Id="rId4" Type="http://schemas.openxmlformats.org/officeDocument/2006/relationships/hyperlink" Target="https://fr.wikipedia.org/wiki/Romantisme" TargetMode="External"/><Relationship Id="rId9" Type="http://schemas.openxmlformats.org/officeDocument/2006/relationships/hyperlink" Target="https://fr.wikipedia.org/wiki/Orthodoxes_orientaux" TargetMode="External"/><Relationship Id="rId14" Type="http://schemas.openxmlformats.org/officeDocument/2006/relationships/hyperlink" Target="https://fr.wikipedia.org/wiki/Tintoret" TargetMode="External"/><Relationship Id="rId22" Type="http://schemas.openxmlformats.org/officeDocument/2006/relationships/hyperlink" Target="https://fr.wikipedia.org/wiki/Giulio_Clovi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fr.wikipedia.org/wiki/Lattanzio_Bonastri_da_Lucignano" TargetMode="External"/><Relationship Id="rId13" Type="http://schemas.openxmlformats.org/officeDocument/2006/relationships/hyperlink" Target="https://fr.wikipedia.org/wiki/Le_Partage_de_la_tunique_du_Christ" TargetMode="External"/><Relationship Id="rId18" Type="http://schemas.openxmlformats.org/officeDocument/2006/relationships/hyperlink" Target="https://fr.wikipedia.org/wiki/Jorge_Manuel_Theotocopouli" TargetMode="External"/><Relationship Id="rId26" Type="http://schemas.openxmlformats.org/officeDocument/2006/relationships/hyperlink" Target="https://fr.wikipedia.org/wiki/18_mars" TargetMode="External"/><Relationship Id="rId3" Type="http://schemas.openxmlformats.org/officeDocument/2006/relationships/hyperlink" Target="https://fr.wikipedia.org/wiki/Accademia_di_San_Luca" TargetMode="External"/><Relationship Id="rId21" Type="http://schemas.openxmlformats.org/officeDocument/2006/relationships/hyperlink" Target="https://fr.wikipedia.org/wiki/Escurial" TargetMode="External"/><Relationship Id="rId7" Type="http://schemas.openxmlformats.org/officeDocument/2006/relationships/hyperlink" Target="https://fr.wikipedia.org/wiki/1576" TargetMode="External"/><Relationship Id="rId12" Type="http://schemas.openxmlformats.org/officeDocument/2006/relationships/hyperlink" Target="https://fr.wikipedia.org/wiki/Madrid" TargetMode="External"/><Relationship Id="rId17" Type="http://schemas.openxmlformats.org/officeDocument/2006/relationships/hyperlink" Target="https://fr.wikipedia.org/wiki/1578" TargetMode="External"/><Relationship Id="rId25" Type="http://schemas.openxmlformats.org/officeDocument/2006/relationships/hyperlink" Target="https://fr.wikipedia.org/wiki/R%C3%B3mulo_Cincinato" TargetMode="External"/><Relationship Id="rId2" Type="http://schemas.openxmlformats.org/officeDocument/2006/relationships/hyperlink" Target="https://fr.wikipedia.org/wiki/1572" TargetMode="External"/><Relationship Id="rId16" Type="http://schemas.openxmlformats.org/officeDocument/2006/relationships/hyperlink" Target="https://fr.wikipedia.org/wiki/Tol%C3%A8de" TargetMode="External"/><Relationship Id="rId20" Type="http://schemas.openxmlformats.org/officeDocument/2006/relationships/hyperlink" Target="https://fr.wikipedia.org/wiki/Le_Martyre_de_saint_Maurice" TargetMode="External"/><Relationship Id="rId29" Type="http://schemas.openxmlformats.org/officeDocument/2006/relationships/hyperlink" Target="https://fr.wikipedia.org/wiki/%C3%89glise_Santo_Tom%C3%A9_de_Tol%C3%A8de" TargetMode="External"/><Relationship Id="rId1" Type="http://schemas.openxmlformats.org/officeDocument/2006/relationships/slideLayout" Target="../slideLayouts/slideLayout2.xml"/><Relationship Id="rId6" Type="http://schemas.openxmlformats.org/officeDocument/2006/relationships/hyperlink" Target="https://fr.wikipedia.org/wiki/Italie" TargetMode="External"/><Relationship Id="rId11" Type="http://schemas.openxmlformats.org/officeDocument/2006/relationships/hyperlink" Target="https://fr.wikipedia.org/wiki/Inquisition" TargetMode="External"/><Relationship Id="rId24" Type="http://schemas.openxmlformats.org/officeDocument/2006/relationships/hyperlink" Target="https://fr.wikipedia.org/wiki/Contre-R%C3%A9forme" TargetMode="External"/><Relationship Id="rId5" Type="http://schemas.openxmlformats.org/officeDocument/2006/relationships/hyperlink" Target="https://fr.wikipedia.org/wiki/Historiens_de_l'art" TargetMode="External"/><Relationship Id="rId15" Type="http://schemas.openxmlformats.org/officeDocument/2006/relationships/hyperlink" Target="https://fr.wikipedia.org/wiki/1577" TargetMode="External"/><Relationship Id="rId23" Type="http://schemas.openxmlformats.org/officeDocument/2006/relationships/hyperlink" Target="https://fr.wikipedia.org/wiki/Le_Greco#cite_note-10" TargetMode="External"/><Relationship Id="rId28" Type="http://schemas.openxmlformats.org/officeDocument/2006/relationships/hyperlink" Target="https://fr.wikipedia.org/wiki/L'Enterrement_du_comte_d'Orgaz" TargetMode="External"/><Relationship Id="rId10" Type="http://schemas.openxmlformats.org/officeDocument/2006/relationships/hyperlink" Target="https://fr.wikipedia.org/wiki/Si%C3%A8cle_d'or_espagnol" TargetMode="External"/><Relationship Id="rId19" Type="http://schemas.openxmlformats.org/officeDocument/2006/relationships/hyperlink" Target="https://fr.wikipedia.org/wiki/1585" TargetMode="External"/><Relationship Id="rId4" Type="http://schemas.openxmlformats.org/officeDocument/2006/relationships/hyperlink" Target="https://fr.wikipedia.org/wiki/Miniature_(portrait)" TargetMode="External"/><Relationship Id="rId9" Type="http://schemas.openxmlformats.org/officeDocument/2006/relationships/hyperlink" Target="https://fr.wikipedia.org/wiki/Philippe_II_(roi_d'Espagne)" TargetMode="External"/><Relationship Id="rId14" Type="http://schemas.openxmlformats.org/officeDocument/2006/relationships/hyperlink" Target="https://fr.wikipedia.org/wiki/Cath%C3%A9drale_Sainte-Marie_de_Tol%C3%A8de" TargetMode="External"/><Relationship Id="rId22" Type="http://schemas.openxmlformats.org/officeDocument/2006/relationships/hyperlink" Target="https://fr.wikipedia.org/wiki/Concile_de_Trente" TargetMode="External"/><Relationship Id="rId27" Type="http://schemas.openxmlformats.org/officeDocument/2006/relationships/hyperlink" Target="https://fr.wikipedia.org/wiki/1586" TargetMode="External"/><Relationship Id="rId30" Type="http://schemas.openxmlformats.org/officeDocument/2006/relationships/hyperlink" Target="https://fr.wikipedia.org/wiki/Jusepe_Mart%C3%ADne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fr.wikipedia.org/wiki/Jorge_Manuel_Theotocopouli" TargetMode="External"/><Relationship Id="rId3" Type="http://schemas.openxmlformats.org/officeDocument/2006/relationships/hyperlink" Target="https://fr.wikipedia.org/wiki/1586" TargetMode="External"/><Relationship Id="rId7" Type="http://schemas.openxmlformats.org/officeDocument/2006/relationships/hyperlink" Target="https://fr.wikipedia.org/wiki/1603" TargetMode="External"/><Relationship Id="rId2" Type="http://schemas.openxmlformats.org/officeDocument/2006/relationships/hyperlink" Target="https://fr.wikipedia.org/wiki/18_mars" TargetMode="External"/><Relationship Id="rId1" Type="http://schemas.openxmlformats.org/officeDocument/2006/relationships/slideLayout" Target="../slideLayouts/slideLayout2.xml"/><Relationship Id="rId6" Type="http://schemas.openxmlformats.org/officeDocument/2006/relationships/hyperlink" Target="https://fr.wikipedia.org/wiki/Jusepe_Mart%C3%ADnez" TargetMode="External"/><Relationship Id="rId11" Type="http://schemas.openxmlformats.org/officeDocument/2006/relationships/hyperlink" Target="https://fr.wikipedia.org/wiki/Luis_de_G%C3%B3ngora" TargetMode="External"/><Relationship Id="rId5" Type="http://schemas.openxmlformats.org/officeDocument/2006/relationships/hyperlink" Target="https://fr.wikipedia.org/wiki/%C3%89glise_Santo_Tom%C3%A9_de_Tol%C3%A8de" TargetMode="External"/><Relationship Id="rId10" Type="http://schemas.openxmlformats.org/officeDocument/2006/relationships/hyperlink" Target="https://fr.wikipedia.org/wiki/Fran%C3%A7ois_d'Assise" TargetMode="External"/><Relationship Id="rId4" Type="http://schemas.openxmlformats.org/officeDocument/2006/relationships/hyperlink" Target="https://fr.wikipedia.org/wiki/L'Enterrement_du_comte_d'Orgaz" TargetMode="External"/><Relationship Id="rId9" Type="http://schemas.openxmlformats.org/officeDocument/2006/relationships/hyperlink" Target="https://fr.wikipedia.org/wiki/Luis_Trist%C3%A1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hyperlink" Target="https://fr.wikipedia.org/wiki/El_Greco" TargetMode="External"/><Relationship Id="rId7" Type="http://schemas.openxmlformats.org/officeDocument/2006/relationships/hyperlink" Target="https://fr.wikipedia.org/wiki/1588_en_arts_plastiques" TargetMode="External"/><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hyperlink" Target="https://fr.wikipedia.org/wiki/%C3%89glise_Santo_Tom%C3%A9_de_Tol%C3%A8de" TargetMode="External"/><Relationship Id="rId5" Type="http://schemas.openxmlformats.org/officeDocument/2006/relationships/hyperlink" Target="https://fr.wikipedia.org/wiki/Mani%C3%A9risme" TargetMode="External"/><Relationship Id="rId4" Type="http://schemas.openxmlformats.org/officeDocument/2006/relationships/hyperlink" Target="https://fr.wikipedia.org/wiki/Si%C3%A8cle_d'or_espagnol"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fr.wikipedia.org/wiki/Marie_(m%C3%A8re_de_J%C3%A9sus)" TargetMode="External"/><Relationship Id="rId3" Type="http://schemas.openxmlformats.org/officeDocument/2006/relationships/hyperlink" Target="https://fr.wikipedia.org/wiki/Augustin_d'Hippone" TargetMode="External"/><Relationship Id="rId7" Type="http://schemas.openxmlformats.org/officeDocument/2006/relationships/hyperlink" Target="https://fr.wikipedia.org/wiki/Jean_le_Baptiste" TargetMode="External"/><Relationship Id="rId2" Type="http://schemas.openxmlformats.org/officeDocument/2006/relationships/hyperlink" Target="https://fr.wikipedia.org/wiki/XIVe_si%C3%A8cle" TargetMode="External"/><Relationship Id="rId1" Type="http://schemas.openxmlformats.org/officeDocument/2006/relationships/slideLayout" Target="../slideLayouts/slideLayout2.xml"/><Relationship Id="rId6" Type="http://schemas.openxmlformats.org/officeDocument/2006/relationships/hyperlink" Target="https://fr.wikipedia.org/wiki/Jorge_Manuel_Theotocopouli" TargetMode="External"/><Relationship Id="rId11" Type="http://schemas.openxmlformats.org/officeDocument/2006/relationships/image" Target="../media/image40.jpg"/><Relationship Id="rId5" Type="http://schemas.openxmlformats.org/officeDocument/2006/relationships/hyperlink" Target="https://fr.wikipedia.org/wiki/Fran%C3%A7ois_d'Assise" TargetMode="External"/><Relationship Id="rId10" Type="http://schemas.openxmlformats.org/officeDocument/2006/relationships/hyperlink" Target="https://fr.wikipedia.org/wiki/Pierre_(ap%C3%B4tre)" TargetMode="External"/><Relationship Id="rId4" Type="http://schemas.openxmlformats.org/officeDocument/2006/relationships/hyperlink" Target="https://fr.wikipedia.org/wiki/%C3%89tienne_(premier_martyr)" TargetMode="External"/><Relationship Id="rId9" Type="http://schemas.openxmlformats.org/officeDocument/2006/relationships/hyperlink" Target="https://fr.wikipedia.org/wiki/J%C3%A9sus_de_Nazareth"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fr.wikipedia.org/wiki/1557" TargetMode="External"/><Relationship Id="rId13" Type="http://schemas.openxmlformats.org/officeDocument/2006/relationships/image" Target="../media/image43.jpg"/><Relationship Id="rId3" Type="http://schemas.openxmlformats.org/officeDocument/2006/relationships/hyperlink" Target="https://fr.wikipedia.org/wiki/Sierra_de_Guadarrama" TargetMode="External"/><Relationship Id="rId7" Type="http://schemas.openxmlformats.org/officeDocument/2006/relationships/hyperlink" Target="https://fr.wikipedia.org/wiki/10_ao%C3%BBt" TargetMode="External"/><Relationship Id="rId12" Type="http://schemas.openxmlformats.org/officeDocument/2006/relationships/hyperlink" Target="https://fr.wikipedia.org/wiki/Isabelle_de_Portugal_(1503-153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fr.wikipedia.org/wiki/Henri_II_de_France" TargetMode="External"/><Relationship Id="rId11" Type="http://schemas.openxmlformats.org/officeDocument/2006/relationships/hyperlink" Target="https://fr.wikipedia.org/wiki/Charles_Quint" TargetMode="External"/><Relationship Id="rId5" Type="http://schemas.openxmlformats.org/officeDocument/2006/relationships/hyperlink" Target="https://fr.wikipedia.org/wiki/Bataille_de_Saint-Quentin_(1557)" TargetMode="External"/><Relationship Id="rId10" Type="http://schemas.openxmlformats.org/officeDocument/2006/relationships/hyperlink" Target="https://fr.wikipedia.org/wiki/N%C3%A9cropole" TargetMode="External"/><Relationship Id="rId4" Type="http://schemas.openxmlformats.org/officeDocument/2006/relationships/hyperlink" Target="https://fr.wikipedia.org/wiki/Philippe_II_d'Espagne" TargetMode="External"/><Relationship Id="rId9" Type="http://schemas.openxmlformats.org/officeDocument/2006/relationships/hyperlink" Target="https://fr.wikipedia.org/wiki/Laurent_de_Rome"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fr.wikipedia.org/wiki/Maison_de_Bourgogne" TargetMode="External"/><Relationship Id="rId13" Type="http://schemas.openxmlformats.org/officeDocument/2006/relationships/hyperlink" Target="https://fr.wikipedia.org/wiki/Grammaire" TargetMode="External"/><Relationship Id="rId18" Type="http://schemas.openxmlformats.org/officeDocument/2006/relationships/hyperlink" Target="https://fr.wikipedia.org/wiki/Latin" TargetMode="External"/><Relationship Id="rId3" Type="http://schemas.openxmlformats.org/officeDocument/2006/relationships/hyperlink" Target="https://fr.wikipedia.org/wiki/Reliques" TargetMode="External"/><Relationship Id="rId21" Type="http://schemas.openxmlformats.org/officeDocument/2006/relationships/image" Target="../media/image44.jpeg"/><Relationship Id="rId7" Type="http://schemas.openxmlformats.org/officeDocument/2006/relationships/hyperlink" Target="https://fr.wikipedia.org/wiki/Saint_J%C3%A9r%C3%B4me" TargetMode="External"/><Relationship Id="rId12" Type="http://schemas.openxmlformats.org/officeDocument/2006/relationships/hyperlink" Target="https://fr.wikipedia.org/wiki/Musique" TargetMode="External"/><Relationship Id="rId17" Type="http://schemas.openxmlformats.org/officeDocument/2006/relationships/hyperlink" Target="https://fr.wikipedia.org/wiki/Sph%C3%A8re_armillaire" TargetMode="External"/><Relationship Id="rId2" Type="http://schemas.openxmlformats.org/officeDocument/2006/relationships/hyperlink" Target="https://fr.wikipedia.org/wiki/Contre-R%C3%A9forme" TargetMode="External"/><Relationship Id="rId16" Type="http://schemas.openxmlformats.org/officeDocument/2006/relationships/hyperlink" Target="https://fr.wikipedia.org/wiki/Astrologie" TargetMode="External"/><Relationship Id="rId20" Type="http://schemas.openxmlformats.org/officeDocument/2006/relationships/hyperlink" Target="https://fr.wikipedia.org/wiki/Fran%C3%A7ais" TargetMode="External"/><Relationship Id="rId1" Type="http://schemas.openxmlformats.org/officeDocument/2006/relationships/slideLayout" Target="../slideLayouts/slideLayout2.xml"/><Relationship Id="rId6" Type="http://schemas.openxmlformats.org/officeDocument/2006/relationships/hyperlink" Target="https://fr.wikipedia.org/wiki/Saint_Jacques_le_Majeur" TargetMode="External"/><Relationship Id="rId11" Type="http://schemas.openxmlformats.org/officeDocument/2006/relationships/hyperlink" Target="https://fr.wikipedia.org/wiki/Dialectique" TargetMode="External"/><Relationship Id="rId5" Type="http://schemas.openxmlformats.org/officeDocument/2006/relationships/hyperlink" Target="https://fr.wikipedia.org/wiki/Maison_de_Bourbon_(Espagne)" TargetMode="External"/><Relationship Id="rId15" Type="http://schemas.openxmlformats.org/officeDocument/2006/relationships/hyperlink" Target="https://fr.wikipedia.org/wiki/G%C3%A9om%C3%A9trie" TargetMode="External"/><Relationship Id="rId10" Type="http://schemas.openxmlformats.org/officeDocument/2006/relationships/hyperlink" Target="https://fr.wikipedia.org/wiki/Rh%C3%A9torique" TargetMode="External"/><Relationship Id="rId19" Type="http://schemas.openxmlformats.org/officeDocument/2006/relationships/hyperlink" Target="https://fr.wikipedia.org/wiki/Italien" TargetMode="External"/><Relationship Id="rId4" Type="http://schemas.openxmlformats.org/officeDocument/2006/relationships/hyperlink" Target="https://fr.wikipedia.org/wiki/Reliquaire" TargetMode="External"/><Relationship Id="rId9" Type="http://schemas.openxmlformats.org/officeDocument/2006/relationships/hyperlink" Target="https://fr.wikipedia.org/wiki/Andr%C3%A9_(ap%C3%B4tre)" TargetMode="External"/><Relationship Id="rId14" Type="http://schemas.openxmlformats.org/officeDocument/2006/relationships/hyperlink" Target="https://fr.wikipedia.org/wiki/Arithm%C3%A9tique"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fr.wikipedia.org/wiki/Grec_ancien" TargetMode="External"/><Relationship Id="rId13" Type="http://schemas.openxmlformats.org/officeDocument/2006/relationships/hyperlink" Target="https://fr.wikipedia.org/wiki/Arm%C3%A9nien" TargetMode="External"/><Relationship Id="rId18" Type="http://schemas.openxmlformats.org/officeDocument/2006/relationships/hyperlink" Target="https://fr.wikipedia.org/wiki/Renaissance" TargetMode="External"/><Relationship Id="rId3" Type="http://schemas.openxmlformats.org/officeDocument/2006/relationships/hyperlink" Target="https://fr.wikipedia.org/wiki/Benito_Arias_Montano" TargetMode="External"/><Relationship Id="rId7" Type="http://schemas.openxmlformats.org/officeDocument/2006/relationships/hyperlink" Target="https://fr.wikipedia.org/w/index.php?title=Duc_de_Calabre_?&amp;action=edit&amp;redlink=1" TargetMode="External"/><Relationship Id="rId12" Type="http://schemas.openxmlformats.org/officeDocument/2006/relationships/hyperlink" Target="https://fr.wikipedia.org/wiki/Allemand" TargetMode="External"/><Relationship Id="rId17" Type="http://schemas.openxmlformats.org/officeDocument/2006/relationships/image" Target="../media/image45.jpeg"/><Relationship Id="rId2" Type="http://schemas.openxmlformats.org/officeDocument/2006/relationships/hyperlink" Target="https://fr.wikipedia.org/wiki/Andr%C3%A9_V%C3%A9sale" TargetMode="External"/><Relationship Id="rId16" Type="http://schemas.openxmlformats.org/officeDocument/2006/relationships/hyperlink" Target="https://fr.wikipedia.org/wiki/1671" TargetMode="External"/><Relationship Id="rId1" Type="http://schemas.openxmlformats.org/officeDocument/2006/relationships/slideLayout" Target="../slideLayouts/slideLayout2.xml"/><Relationship Id="rId6" Type="http://schemas.openxmlformats.org/officeDocument/2006/relationships/hyperlink" Target="https://fr.wikipedia.org/w/index.php?title=Juan_Paez_de_Castro&amp;action=edit&amp;redlink=1" TargetMode="External"/><Relationship Id="rId11" Type="http://schemas.openxmlformats.org/officeDocument/2006/relationships/hyperlink" Target="https://fr.wikipedia.org/wiki/Espagnol" TargetMode="External"/><Relationship Id="rId5" Type="http://schemas.openxmlformats.org/officeDocument/2006/relationships/hyperlink" Target="https://fr.wikipedia.org/w/index.php?title=Gonzalo_Perez&amp;action=edit&amp;redlink=1" TargetMode="External"/><Relationship Id="rId15" Type="http://schemas.openxmlformats.org/officeDocument/2006/relationships/hyperlink" Target="https://fr.wikipedia.org/wiki/Persan" TargetMode="External"/><Relationship Id="rId10" Type="http://schemas.openxmlformats.org/officeDocument/2006/relationships/hyperlink" Target="https://fr.wikipedia.org/wiki/Arabe" TargetMode="External"/><Relationship Id="rId19" Type="http://schemas.openxmlformats.org/officeDocument/2006/relationships/hyperlink" Target="https://fr.wikipedia.org/wiki/Isabelle-Claire-Eug%C3%A9nie_d'Autriche" TargetMode="External"/><Relationship Id="rId4" Type="http://schemas.openxmlformats.org/officeDocument/2006/relationships/hyperlink" Target="https://fr.wikipedia.org/wiki/Europe" TargetMode="External"/><Relationship Id="rId9" Type="http://schemas.openxmlformats.org/officeDocument/2006/relationships/hyperlink" Target="https://fr.wikipedia.org/wiki/H%C3%A9breu" TargetMode="External"/><Relationship Id="rId14" Type="http://schemas.openxmlformats.org/officeDocument/2006/relationships/hyperlink" Target="https://fr.wikipedia.org/wiki/Tur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monumentsdeparis.net/louvr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fr.wikipedia.org/wiki/Bonaparte" TargetMode="External"/><Relationship Id="rId13" Type="http://schemas.openxmlformats.org/officeDocument/2006/relationships/hyperlink" Target="https://fr.wikipedia.org/wiki/Paris" TargetMode="External"/><Relationship Id="rId18" Type="http://schemas.openxmlformats.org/officeDocument/2006/relationships/hyperlink" Target="https://fr.wikipedia.org/wiki/1980" TargetMode="External"/><Relationship Id="rId3" Type="http://schemas.openxmlformats.org/officeDocument/2006/relationships/hyperlink" Target="https://fr.wikipedia.org/wiki/Monast%C3%A8re_de_Yuste" TargetMode="External"/><Relationship Id="rId21" Type="http://schemas.openxmlformats.org/officeDocument/2006/relationships/hyperlink" Target="https://fr.wikipedia.org/wiki/Juan_Carlos_Ier_d'Espagne" TargetMode="External"/><Relationship Id="rId7" Type="http://schemas.openxmlformats.org/officeDocument/2006/relationships/hyperlink" Target="https://fr.wikipedia.org/wiki/Joseph_Ier_d'Espagne" TargetMode="External"/><Relationship Id="rId12" Type="http://schemas.openxmlformats.org/officeDocument/2006/relationships/hyperlink" Target="https://fr.wikipedia.org/wiki/H%C3%B4tel_des_Invalides" TargetMode="External"/><Relationship Id="rId17" Type="http://schemas.openxmlformats.org/officeDocument/2006/relationships/hyperlink" Target="https://fr.wikipedia.org/wiki/Alphonse_XIII_d'Espagne" TargetMode="External"/><Relationship Id="rId2" Type="http://schemas.openxmlformats.org/officeDocument/2006/relationships/hyperlink" Target="https://fr.wikipedia.org/wiki/Charles_Quint" TargetMode="External"/><Relationship Id="rId16" Type="http://schemas.openxmlformats.org/officeDocument/2006/relationships/hyperlink" Target="https://fr.wikipedia.org/wiki/Tol%C3%A8de" TargetMode="External"/><Relationship Id="rId20" Type="http://schemas.openxmlformats.org/officeDocument/2006/relationships/hyperlink" Target="https://fr.wikipedia.org/wiki/2011" TargetMode="External"/><Relationship Id="rId1" Type="http://schemas.openxmlformats.org/officeDocument/2006/relationships/slideLayout" Target="../slideLayouts/slideLayout2.xml"/><Relationship Id="rId6" Type="http://schemas.openxmlformats.org/officeDocument/2006/relationships/hyperlink" Target="https://fr.wikipedia.org/wiki/Ferdinand_VI_d'Espagne" TargetMode="External"/><Relationship Id="rId11" Type="http://schemas.openxmlformats.org/officeDocument/2006/relationships/hyperlink" Target="https://fr.wikipedia.org/wiki/Madrid" TargetMode="External"/><Relationship Id="rId24" Type="http://schemas.openxmlformats.org/officeDocument/2006/relationships/image" Target="../media/image46.jpeg"/><Relationship Id="rId5" Type="http://schemas.openxmlformats.org/officeDocument/2006/relationships/hyperlink" Target="https://fr.wikipedia.org/wiki/Philippe_V_d'Espagne" TargetMode="External"/><Relationship Id="rId15" Type="http://schemas.openxmlformats.org/officeDocument/2006/relationships/hyperlink" Target="https://fr.wikipedia.org/wiki/Turin" TargetMode="External"/><Relationship Id="rId23" Type="http://schemas.openxmlformats.org/officeDocument/2006/relationships/hyperlink" Target="https://fr.wikipedia.org/wiki/Mar%C3%ADa_de_las_Mercedes_de_Borb%C3%B3n_y_Orleans" TargetMode="External"/><Relationship Id="rId10" Type="http://schemas.openxmlformats.org/officeDocument/2006/relationships/hyperlink" Target="https://fr.wikipedia.org/wiki/Palais_royal_de_la_Granja_de_San_Ildefonso" TargetMode="External"/><Relationship Id="rId19" Type="http://schemas.openxmlformats.org/officeDocument/2006/relationships/hyperlink" Target="https://fr.wikipedia.org/wiki/Victoire_Eug%C3%A9nie_de_Battenberg" TargetMode="External"/><Relationship Id="rId4" Type="http://schemas.openxmlformats.org/officeDocument/2006/relationships/hyperlink" Target="https://fr.wikipedia.org/wiki/Habsbourg" TargetMode="External"/><Relationship Id="rId9" Type="http://schemas.openxmlformats.org/officeDocument/2006/relationships/hyperlink" Target="https://fr.wikipedia.org/wiki/Am%C3%A9d%C3%A9e_Ier_d'Espagne" TargetMode="External"/><Relationship Id="rId14" Type="http://schemas.openxmlformats.org/officeDocument/2006/relationships/hyperlink" Target="https://fr.wikipedia.org/wiki/Basilique_de_Superga" TargetMode="External"/><Relationship Id="rId22" Type="http://schemas.openxmlformats.org/officeDocument/2006/relationships/hyperlink" Target="https://fr.wikipedia.org/wiki/Jean_de_Bourbon_(1913-1993)"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fr.wikipedia.org/wiki/Manuel_Aza%C3%B1a" TargetMode="Externa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hyperlink" Target="http://www.seconde-guerre.com/biographies/biographie-n-franco.html" TargetMode="External"/><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hyperlink" Target="http://www.larousse.fr/encyclopedie/divers/Phalange_espagnole/137894"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monumentsdemadrid.com/musee-du-prad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smadrid.com/fr/quartiers-de-madrid/austrias"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8722" y="3131840"/>
            <a:ext cx="5506938" cy="1443400"/>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r>
              <a:rPr lang="fr-BE" dirty="0" smtClean="0">
                <a:effectLst>
                  <a:outerShdw blurRad="38100" dist="38100" dir="2700000" algn="tl">
                    <a:srgbClr val="000000">
                      <a:alpha val="43137"/>
                    </a:srgbClr>
                  </a:outerShdw>
                </a:effectLst>
              </a:rPr>
              <a:t>VOYAGE A MADRID</a:t>
            </a:r>
            <a:endParaRPr lang="fr-BE"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932656" y="7485856"/>
            <a:ext cx="4800600" cy="1190600"/>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r>
              <a:rPr lang="fr-BE" sz="2400" dirty="0" smtClean="0"/>
              <a:t>     DU 21 AU 25 SEPTEMBRE 2018</a:t>
            </a:r>
          </a:p>
          <a:p>
            <a:endParaRPr lang="fr-BE" sz="2400" dirty="0" smtClean="0"/>
          </a:p>
          <a:p>
            <a:endParaRPr lang="fr-BE" dirty="0" smtClean="0"/>
          </a:p>
          <a:p>
            <a:endParaRPr lang="fr-BE"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34" y="395536"/>
            <a:ext cx="6554115" cy="1648055"/>
          </a:xfrm>
          <a:prstGeom prst="rect">
            <a:avLst/>
          </a:prstGeom>
        </p:spPr>
      </p:pic>
      <p:sp>
        <p:nvSpPr>
          <p:cNvPr id="7" name="Espace réservé du numéro de diapositive 6"/>
          <p:cNvSpPr>
            <a:spLocks noGrp="1"/>
          </p:cNvSpPr>
          <p:nvPr>
            <p:ph type="sldNum" sz="quarter" idx="12"/>
          </p:nvPr>
        </p:nvSpPr>
        <p:spPr/>
        <p:txBody>
          <a:bodyPr/>
          <a:lstStyle/>
          <a:p>
            <a:fld id="{E0D82E2B-1F72-46FB-A825-F49399744D41}" type="slidenum">
              <a:rPr lang="fr-BE" smtClean="0"/>
              <a:t>1</a:t>
            </a:fld>
            <a:endParaRPr lang="fr-BE"/>
          </a:p>
        </p:txBody>
      </p:sp>
      <p:sp>
        <p:nvSpPr>
          <p:cNvPr id="6" name="ZoneTexte 5"/>
          <p:cNvSpPr txBox="1"/>
          <p:nvPr/>
        </p:nvSpPr>
        <p:spPr>
          <a:xfrm>
            <a:off x="1412776" y="5796136"/>
            <a:ext cx="4608512" cy="369332"/>
          </a:xfrm>
          <a:prstGeom prst="rect">
            <a:avLst/>
          </a:prstGeom>
          <a:noFill/>
        </p:spPr>
        <p:txBody>
          <a:bodyPr wrap="square" rtlCol="0">
            <a:spAutoFit/>
          </a:bodyPr>
          <a:lstStyle/>
          <a:p>
            <a:endParaRPr lang="fr-BE" dirty="0"/>
          </a:p>
        </p:txBody>
      </p:sp>
      <p:sp>
        <p:nvSpPr>
          <p:cNvPr id="8" name="ZoneTexte 7"/>
          <p:cNvSpPr txBox="1"/>
          <p:nvPr/>
        </p:nvSpPr>
        <p:spPr>
          <a:xfrm>
            <a:off x="1052736" y="5148064"/>
            <a:ext cx="4968552" cy="1296144"/>
          </a:xfrm>
          <a:prstGeom prst="rect">
            <a:avLst/>
          </a:prstGeom>
          <a:noFill/>
        </p:spPr>
        <p:txBody>
          <a:bodyPr wrap="square" rtlCol="0">
            <a:spAutoFit/>
          </a:bodyPr>
          <a:lstStyle/>
          <a:p>
            <a:endParaRPr lang="fr-BE"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760" y="4572000"/>
            <a:ext cx="4251901" cy="2232248"/>
          </a:xfrm>
          <a:prstGeom prst="rect">
            <a:avLst/>
          </a:prstGeom>
        </p:spPr>
      </p:pic>
    </p:spTree>
    <p:extLst>
      <p:ext uri="{BB962C8B-B14F-4D97-AF65-F5344CB8AC3E}">
        <p14:creationId xmlns:p14="http://schemas.microsoft.com/office/powerpoint/2010/main" val="2788512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0D82E2B-1F72-46FB-A825-F49399744D41}" type="slidenum">
              <a:rPr lang="fr-BE" smtClean="0"/>
              <a:t>10</a:t>
            </a:fld>
            <a:endParaRPr lang="fr-BE"/>
          </a:p>
        </p:txBody>
      </p:sp>
      <p:sp>
        <p:nvSpPr>
          <p:cNvPr id="8" name="ZoneTexte 7"/>
          <p:cNvSpPr txBox="1"/>
          <p:nvPr/>
        </p:nvSpPr>
        <p:spPr>
          <a:xfrm>
            <a:off x="404664" y="238740"/>
            <a:ext cx="5688632" cy="2893100"/>
          </a:xfrm>
          <a:prstGeom prst="rect">
            <a:avLst/>
          </a:prstGeom>
          <a:noFill/>
        </p:spPr>
        <p:txBody>
          <a:bodyPr wrap="square" rtlCol="0">
            <a:spAutoFit/>
          </a:bodyPr>
          <a:lstStyle/>
          <a:p>
            <a:pPr fontAlgn="base"/>
            <a:r>
              <a:rPr lang="fr-BE" sz="1400" b="1" i="1" dirty="0" smtClean="0"/>
              <a:t>Plaza </a:t>
            </a:r>
            <a:r>
              <a:rPr lang="fr-BE" sz="1400" b="1" i="1" dirty="0"/>
              <a:t>de la Villa</a:t>
            </a:r>
            <a:endParaRPr lang="fr-BE" sz="1400" i="1" dirty="0"/>
          </a:p>
          <a:p>
            <a:pPr fontAlgn="base"/>
            <a:r>
              <a:rPr lang="fr-BE" sz="1400" dirty="0"/>
              <a:t>La Plaza de la Villa est l'un des ensembles monumentaux les mieux conservés de Madrid. Elle est située dans le centre historique, à proximité de la </a:t>
            </a:r>
            <a:r>
              <a:rPr lang="fr-BE" sz="1400" dirty="0" err="1"/>
              <a:t>Puerta</a:t>
            </a:r>
            <a:r>
              <a:rPr lang="fr-BE" sz="1400" dirty="0"/>
              <a:t> </a:t>
            </a:r>
            <a:r>
              <a:rPr lang="fr-BE" sz="1400" dirty="0" err="1"/>
              <a:t>del</a:t>
            </a:r>
            <a:r>
              <a:rPr lang="fr-BE" sz="1400" dirty="0"/>
              <a:t> Sol, et c'était jusqu'à il y a peu le siège de la Mairie de la capitale.</a:t>
            </a:r>
          </a:p>
          <a:p>
            <a:pPr fontAlgn="base"/>
            <a:r>
              <a:rPr lang="fr-BE" sz="1400" dirty="0"/>
              <a:t>Ce fut l'un des premiers noyaux de population du Madrid médiéval, car partent de celle-ci trois petites rues correspondant au tracé primitif de la ville : celle du </a:t>
            </a:r>
            <a:r>
              <a:rPr lang="fr-BE" sz="1400" dirty="0" err="1"/>
              <a:t>Codo</a:t>
            </a:r>
            <a:r>
              <a:rPr lang="fr-BE" sz="1400" dirty="0"/>
              <a:t>, celle du </a:t>
            </a:r>
            <a:r>
              <a:rPr lang="fr-BE" sz="1400" dirty="0" err="1"/>
              <a:t>Cordón</a:t>
            </a:r>
            <a:r>
              <a:rPr lang="fr-BE" sz="1400" dirty="0"/>
              <a:t> et celle de Madrid. Tout autour, on peut admirer les façades principales de trois bâtiments de grande valeur historico-artistique, édifiés à différents siècles. Le plus ancien est la Casa-Torre de los </a:t>
            </a:r>
            <a:r>
              <a:rPr lang="fr-BE" sz="1400" dirty="0" err="1"/>
              <a:t>Lujanes</a:t>
            </a:r>
            <a:r>
              <a:rPr lang="fr-BE" sz="1400" dirty="0"/>
              <a:t> (XVe siècle), qui est bâtie dans un style gothique mudéjar et située sur la partie orientale de la place. C'est actuellement le siège de l'Académie des Sciences morales et politiques. </a:t>
            </a:r>
          </a:p>
        </p:txBody>
      </p:sp>
      <p:sp>
        <p:nvSpPr>
          <p:cNvPr id="9" name="Espace réservé du contenu 2"/>
          <p:cNvSpPr>
            <a:spLocks noGrp="1"/>
          </p:cNvSpPr>
          <p:nvPr>
            <p:ph idx="1"/>
          </p:nvPr>
        </p:nvSpPr>
        <p:spPr>
          <a:xfrm>
            <a:off x="342900" y="6392632"/>
            <a:ext cx="6172200" cy="2582415"/>
          </a:xfrm>
        </p:spPr>
        <p:txBody>
          <a:bodyPr>
            <a:normAutofit/>
          </a:bodyPr>
          <a:lstStyle/>
          <a:p>
            <a:pPr marL="0" indent="0" fontAlgn="base">
              <a:buNone/>
            </a:pPr>
            <a:r>
              <a:rPr lang="fr-BE" sz="1400" dirty="0"/>
              <a:t>Les deux édifices plus récents sont la Casa de Cisneros (XVIe siècle), un palais plateresque qui clôt la partie méridionale de l'enceinte et la Casa de la Villa (XVIIe siècle), de style baroque, l'un des sièges de la Mairie de Madrid, dans la partie orientale de la place.</a:t>
            </a:r>
          </a:p>
          <a:p>
            <a:pPr marL="0" indent="0" fontAlgn="base">
              <a:buNone/>
            </a:pPr>
            <a:r>
              <a:rPr lang="fr-BE" sz="1400" dirty="0"/>
              <a:t>Au XVe siècle, la Plaza de la Villa a adopté son nom actuel, au même moment où Madrid a reçu le titre de « Ville Noble et Loyale » octroyé par le roi Henri IV de Castille (1425-1474). À l'occasion du troisième anniversaire de la mort du marin </a:t>
            </a:r>
            <a:r>
              <a:rPr lang="fr-BE" sz="1400" dirty="0" err="1"/>
              <a:t>Álvaro</a:t>
            </a:r>
            <a:r>
              <a:rPr lang="fr-BE" sz="1400" dirty="0"/>
              <a:t> de </a:t>
            </a:r>
            <a:r>
              <a:rPr lang="fr-BE" sz="1400" dirty="0" err="1"/>
              <a:t>Bazán</a:t>
            </a:r>
            <a:r>
              <a:rPr lang="fr-BE" sz="1400" dirty="0"/>
              <a:t> (1526-1588), en 1888, la Mairie a décidé d'ériger un monument en sa mémoire. Il n'a toutefois été inauguré que le 19 décembre 1891. Il trône depuis cette date au centre de la place et est actuellement entouré d'un grand parterre de fleurs.</a:t>
            </a:r>
          </a:p>
          <a:p>
            <a:endParaRPr lang="fr-BE" sz="1400" dirty="0"/>
          </a:p>
          <a:p>
            <a:pPr marL="0" indent="0">
              <a:buNone/>
            </a:pPr>
            <a:endParaRPr lang="fr-BE" sz="1400"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64" y="3131840"/>
            <a:ext cx="5832648" cy="2960511"/>
          </a:xfrm>
          <a:prstGeom prst="rect">
            <a:avLst/>
          </a:prstGeom>
        </p:spPr>
      </p:pic>
    </p:spTree>
    <p:extLst>
      <p:ext uri="{BB962C8B-B14F-4D97-AF65-F5344CB8AC3E}">
        <p14:creationId xmlns:p14="http://schemas.microsoft.com/office/powerpoint/2010/main" val="1072281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0D82E2B-1F72-46FB-A825-F49399744D41}" type="slidenum">
              <a:rPr lang="fr-BE" smtClean="0"/>
              <a:t>11</a:t>
            </a:fld>
            <a:endParaRPr lang="fr-BE"/>
          </a:p>
        </p:txBody>
      </p:sp>
      <p:sp>
        <p:nvSpPr>
          <p:cNvPr id="5" name="ZoneTexte 4"/>
          <p:cNvSpPr txBox="1"/>
          <p:nvPr/>
        </p:nvSpPr>
        <p:spPr>
          <a:xfrm>
            <a:off x="3140968" y="238160"/>
            <a:ext cx="3096344" cy="2677656"/>
          </a:xfrm>
          <a:prstGeom prst="rect">
            <a:avLst/>
          </a:prstGeom>
          <a:noFill/>
        </p:spPr>
        <p:txBody>
          <a:bodyPr wrap="square" rtlCol="0">
            <a:spAutoFit/>
          </a:bodyPr>
          <a:lstStyle/>
          <a:p>
            <a:r>
              <a:rPr lang="fr-BE" sz="1400" dirty="0" smtClean="0"/>
              <a:t>Du </a:t>
            </a:r>
            <a:r>
              <a:rPr lang="fr-BE" sz="1400" dirty="0"/>
              <a:t>centre de la place, vous découvrirez une perspective singulière sur la façade de l'église San Miguel. Il faut prendre le temps de flâner dans les rues avoisinantes ; celle du </a:t>
            </a:r>
            <a:r>
              <a:rPr lang="fr-BE" sz="1400" dirty="0" err="1"/>
              <a:t>Cordón</a:t>
            </a:r>
            <a:r>
              <a:rPr lang="fr-BE" sz="1400" dirty="0"/>
              <a:t>, notamment, en direction de la calle de Segovia : vous y verrez la tour de l'église San Pedro, un des rares témoignages madrilènes de l'art mudéjar, cet art musulman pratiqué pour le compte des Chrétiens.</a:t>
            </a:r>
          </a:p>
          <a:p>
            <a:endParaRPr lang="fr-BE" sz="1400" dirty="0"/>
          </a:p>
        </p:txBody>
      </p:sp>
      <p:pic>
        <p:nvPicPr>
          <p:cNvPr id="6"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664" y="742216"/>
            <a:ext cx="2664296" cy="1779750"/>
          </a:xfrm>
          <a:prstGeom prst="rect">
            <a:avLst/>
          </a:prstGeom>
        </p:spPr>
      </p:pic>
      <p:sp>
        <p:nvSpPr>
          <p:cNvPr id="7" name="ZoneTexte 6"/>
          <p:cNvSpPr txBox="1"/>
          <p:nvPr/>
        </p:nvSpPr>
        <p:spPr>
          <a:xfrm>
            <a:off x="332656" y="290423"/>
            <a:ext cx="2376264" cy="307777"/>
          </a:xfrm>
          <a:prstGeom prst="rect">
            <a:avLst/>
          </a:prstGeom>
          <a:noFill/>
        </p:spPr>
        <p:txBody>
          <a:bodyPr wrap="square" rtlCol="0">
            <a:spAutoFit/>
          </a:bodyPr>
          <a:lstStyle/>
          <a:p>
            <a:r>
              <a:rPr lang="fr-BE" sz="1400" b="1" dirty="0"/>
              <a:t>Plaza </a:t>
            </a:r>
            <a:r>
              <a:rPr lang="fr-BE" sz="1400" b="1" dirty="0" err="1"/>
              <a:t>del</a:t>
            </a:r>
            <a:r>
              <a:rPr lang="fr-BE" sz="1400" b="1" dirty="0"/>
              <a:t> </a:t>
            </a:r>
            <a:r>
              <a:rPr lang="fr-BE" sz="1400" b="1" dirty="0" err="1"/>
              <a:t>Cordón</a:t>
            </a:r>
            <a:endParaRPr lang="fr-BE" sz="1400" dirty="0"/>
          </a:p>
        </p:txBody>
      </p:sp>
      <p:sp>
        <p:nvSpPr>
          <p:cNvPr id="8" name="Espace réservé du contenu 2"/>
          <p:cNvSpPr txBox="1">
            <a:spLocks/>
          </p:cNvSpPr>
          <p:nvPr/>
        </p:nvSpPr>
        <p:spPr>
          <a:xfrm>
            <a:off x="342900" y="2699792"/>
            <a:ext cx="6172200" cy="24482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BE" sz="1400" b="1" i="1" smtClean="0"/>
              <a:t>La Capilla Del Obispo (Chapelle de l’Evêque)</a:t>
            </a:r>
          </a:p>
          <a:p>
            <a:pPr marL="0" indent="0">
              <a:buFont typeface="Arial" panose="020B0604020202020204" pitchFamily="34" charset="0"/>
              <a:buNone/>
            </a:pPr>
            <a:r>
              <a:rPr lang="fr-BE" sz="1400" smtClean="0"/>
              <a:t>La Chapelle de l'Evêque: avec la chapelle voisine de Saint Isidro elle fait partie du complexe paroissial de San Andres. Elle fut construite en 1535 par la puissante famille Vargas pour recevoir la sépulture de Saint Isidro. Classée monument national en 1931 et bien d'intérêt culturel en 2002, cette splendide chapelle dominicaine tombée en ruines et fermée pendant 40 ans a fait l'objet d'une intensive restauration achevée en 2010 incluant la récupération de son extraordinaire retable et des vestiges archéologiques souterrains, ainsi que la communication entre les trois édifices qui s'était perdue en raison d'une longue dispute concernant la garde de la sainte sépulture.</a:t>
            </a:r>
            <a:endParaRPr lang="fr-BE" sz="1400"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88" y="5148063"/>
            <a:ext cx="5380562" cy="2731043"/>
          </a:xfrm>
          <a:prstGeom prst="rect">
            <a:avLst/>
          </a:prstGeom>
        </p:spPr>
      </p:pic>
    </p:spTree>
    <p:extLst>
      <p:ext uri="{BB962C8B-B14F-4D97-AF65-F5344CB8AC3E}">
        <p14:creationId xmlns:p14="http://schemas.microsoft.com/office/powerpoint/2010/main" val="1413685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0D82E2B-1F72-46FB-A825-F49399744D41}" type="slidenum">
              <a:rPr lang="fr-BE" smtClean="0"/>
              <a:t>12</a:t>
            </a:fld>
            <a:endParaRPr lang="fr-BE"/>
          </a:p>
        </p:txBody>
      </p:sp>
      <p:sp>
        <p:nvSpPr>
          <p:cNvPr id="6" name="ZoneTexte 5"/>
          <p:cNvSpPr txBox="1"/>
          <p:nvPr/>
        </p:nvSpPr>
        <p:spPr>
          <a:xfrm>
            <a:off x="404664" y="303783"/>
            <a:ext cx="5760640" cy="307777"/>
          </a:xfrm>
          <a:prstGeom prst="rect">
            <a:avLst/>
          </a:prstGeom>
          <a:noFill/>
        </p:spPr>
        <p:txBody>
          <a:bodyPr wrap="square" rtlCol="0">
            <a:spAutoFit/>
          </a:bodyPr>
          <a:lstStyle/>
          <a:p>
            <a:r>
              <a:rPr lang="fr-BE" sz="1400" b="1" dirty="0"/>
              <a:t> </a:t>
            </a:r>
            <a:r>
              <a:rPr lang="fr-BE" sz="1400" b="1" i="1" dirty="0" smtClean="0"/>
              <a:t>Basilique </a:t>
            </a:r>
            <a:r>
              <a:rPr lang="fr-BE" sz="1400" b="1" i="1" dirty="0"/>
              <a:t>de San Francisco El </a:t>
            </a:r>
            <a:r>
              <a:rPr lang="fr-BE" sz="1400" b="1" i="1" dirty="0" smtClean="0"/>
              <a:t>Grande</a:t>
            </a:r>
            <a:endParaRPr lang="fr-BE" sz="1400" i="1" dirty="0"/>
          </a:p>
        </p:txBody>
      </p:sp>
      <p:pic>
        <p:nvPicPr>
          <p:cNvPr id="7" name="Espace réservé du contenu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330" y="651050"/>
            <a:ext cx="3845870" cy="2624806"/>
          </a:xfrm>
          <a:prstGeom prst="rect">
            <a:avLst/>
          </a:prstGeom>
        </p:spPr>
      </p:pic>
      <p:sp>
        <p:nvSpPr>
          <p:cNvPr id="8" name="Espace réservé du contenu 9"/>
          <p:cNvSpPr>
            <a:spLocks noGrp="1"/>
          </p:cNvSpPr>
          <p:nvPr>
            <p:ph idx="1"/>
          </p:nvPr>
        </p:nvSpPr>
        <p:spPr>
          <a:xfrm>
            <a:off x="425152" y="3347864"/>
            <a:ext cx="6172200" cy="2510407"/>
          </a:xfrm>
        </p:spPr>
        <p:txBody>
          <a:bodyPr>
            <a:normAutofit/>
          </a:bodyPr>
          <a:lstStyle/>
          <a:p>
            <a:pPr marL="0" indent="0" fontAlgn="base">
              <a:buNone/>
            </a:pPr>
            <a:r>
              <a:rPr lang="fr-BE" sz="1400" dirty="0"/>
              <a:t>Basilique monumentale qui se distingue surtout grâce aux tableaux de Zurbaran et de Goya et en raison de son énorme coupole, qui est la troisième de plus grand diamètre de la Chrétienté. Cet ensemble conventuel a remplacé le monastère franciscain médiéval. Il a été édifié par Francisco de las </a:t>
            </a:r>
            <a:r>
              <a:rPr lang="fr-BE" sz="1400" dirty="0" err="1"/>
              <a:t>Cabezas</a:t>
            </a:r>
            <a:r>
              <a:rPr lang="fr-BE" sz="1400" dirty="0"/>
              <a:t> entre 1761 et 1768, année où Antonio Polo l'a remplacé et a fermé la coupole.</a:t>
            </a:r>
          </a:p>
          <a:p>
            <a:pPr marL="0" indent="0" fontAlgn="base">
              <a:buNone/>
            </a:pPr>
            <a:r>
              <a:rPr lang="fr-BE" sz="1400" dirty="0"/>
              <a:t>Situé dans le quartier de la Latina, le bâtiment fut finalement achevé par Francisco Sabatini en 1784, qui a exécuté sa façade convexe. L'église est de forme circulaire recouverte d'une grande coupole de 33 m de diamètre, elle comporte une chapelle principale et six chapelles situées autour et recouvertes aussi de petites coupoles. Des collections de peintures du XVII</a:t>
            </a:r>
            <a:r>
              <a:rPr lang="fr-BE" sz="1400" baseline="30000" dirty="0"/>
              <a:t>e</a:t>
            </a:r>
            <a:r>
              <a:rPr lang="fr-BE" sz="1400" dirty="0"/>
              <a:t> et du XIX</a:t>
            </a:r>
            <a:r>
              <a:rPr lang="fr-BE" sz="1400" baseline="30000" dirty="0"/>
              <a:t>e</a:t>
            </a:r>
            <a:r>
              <a:rPr lang="fr-BE" sz="1400" dirty="0"/>
              <a:t> siècles sont exposées.</a:t>
            </a:r>
          </a:p>
          <a:p>
            <a:pPr marL="0" indent="0">
              <a:buNone/>
            </a:pPr>
            <a:endParaRPr lang="fr-BE" sz="14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81" y="5652120"/>
            <a:ext cx="4530743" cy="2986574"/>
          </a:xfrm>
          <a:prstGeom prst="rect">
            <a:avLst/>
          </a:prstGeom>
        </p:spPr>
      </p:pic>
    </p:spTree>
    <p:extLst>
      <p:ext uri="{BB962C8B-B14F-4D97-AF65-F5344CB8AC3E}">
        <p14:creationId xmlns:p14="http://schemas.microsoft.com/office/powerpoint/2010/main" val="2676138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0D82E2B-1F72-46FB-A825-F49399744D41}" type="slidenum">
              <a:rPr lang="fr-BE" smtClean="0"/>
              <a:t>13</a:t>
            </a:fld>
            <a:endParaRPr lang="fr-BE"/>
          </a:p>
        </p:txBody>
      </p:sp>
      <p:sp>
        <p:nvSpPr>
          <p:cNvPr id="5" name="ZoneTexte 4"/>
          <p:cNvSpPr txBox="1"/>
          <p:nvPr/>
        </p:nvSpPr>
        <p:spPr>
          <a:xfrm>
            <a:off x="404664" y="4340875"/>
            <a:ext cx="5904656" cy="2031325"/>
          </a:xfrm>
          <a:prstGeom prst="rect">
            <a:avLst/>
          </a:prstGeom>
          <a:noFill/>
        </p:spPr>
        <p:txBody>
          <a:bodyPr wrap="square" rtlCol="0">
            <a:spAutoFit/>
          </a:bodyPr>
          <a:lstStyle/>
          <a:p>
            <a:pPr fontAlgn="base">
              <a:spcBef>
                <a:spcPts val="600"/>
              </a:spcBef>
            </a:pPr>
            <a:r>
              <a:rPr lang="fr-BE" sz="1400" dirty="0" smtClean="0"/>
              <a:t>Ce </a:t>
            </a:r>
            <a:r>
              <a:rPr lang="fr-BE" sz="1400" dirty="0"/>
              <a:t>musée d'Art contemporain est installé dans l'ancien hôpital San Carlos</a:t>
            </a:r>
            <a:r>
              <a:rPr lang="fr-BE" sz="1400" dirty="0" smtClean="0"/>
              <a:t>, </a:t>
            </a:r>
            <a:r>
              <a:rPr lang="fr-BE" sz="1400" dirty="0"/>
              <a:t>qui est l'œuvre de l'architecte Francisco Sabatini, agrandi en 2005 par Jean Nouvel avec un auditorium, une bibliothèque et de nouvelles salles d'expositions, le tout agencé sous une grande marquise rouge en aluminium et en zinc adossée à l'ancien bâtiment.</a:t>
            </a:r>
          </a:p>
          <a:p>
            <a:pPr fontAlgn="base"/>
            <a:r>
              <a:rPr lang="fr-BE" sz="1400" dirty="0"/>
              <a:t>Le musée dispose de deux édifices annexes à Madrid, le </a:t>
            </a:r>
            <a:r>
              <a:rPr lang="fr-BE" sz="1400" dirty="0">
                <a:hlinkClick r:id="rId2"/>
              </a:rPr>
              <a:t>Palais de Velázquez</a:t>
            </a:r>
            <a:r>
              <a:rPr lang="fr-BE" sz="1400" dirty="0"/>
              <a:t> et le </a:t>
            </a:r>
            <a:r>
              <a:rPr lang="fr-BE" sz="1400" dirty="0">
                <a:hlinkClick r:id="rId3"/>
              </a:rPr>
              <a:t>Palais de Cristal</a:t>
            </a:r>
            <a:r>
              <a:rPr lang="fr-BE" sz="1400" dirty="0"/>
              <a:t>, tous deux situés dans le </a:t>
            </a:r>
            <a:r>
              <a:rPr lang="fr-BE" sz="1400" dirty="0">
                <a:hlinkClick r:id="rId4"/>
              </a:rPr>
              <a:t>parc du </a:t>
            </a:r>
            <a:r>
              <a:rPr lang="fr-BE" sz="1400" dirty="0" err="1">
                <a:hlinkClick r:id="rId4"/>
              </a:rPr>
              <a:t>Retiro</a:t>
            </a:r>
            <a:r>
              <a:rPr lang="fr-BE" sz="1400" dirty="0"/>
              <a:t> et accueillant des expositions temporaires et des installations artistiques tout spécialement conçues pour ces espaces singuliers</a:t>
            </a:r>
            <a:r>
              <a:rPr lang="fr-BE" sz="1400" dirty="0" smtClean="0"/>
              <a:t>.</a:t>
            </a:r>
            <a:endParaRPr lang="fr-BE" sz="1400" dirty="0"/>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8760" y="586903"/>
            <a:ext cx="4248472" cy="3630286"/>
          </a:xfrm>
          <a:prstGeom prst="rect">
            <a:avLst/>
          </a:prstGeom>
        </p:spPr>
      </p:pic>
      <p:sp>
        <p:nvSpPr>
          <p:cNvPr id="7" name="ZoneTexte 6"/>
          <p:cNvSpPr txBox="1"/>
          <p:nvPr/>
        </p:nvSpPr>
        <p:spPr>
          <a:xfrm>
            <a:off x="404664" y="212617"/>
            <a:ext cx="4752528" cy="523220"/>
          </a:xfrm>
          <a:prstGeom prst="rect">
            <a:avLst/>
          </a:prstGeom>
          <a:noFill/>
        </p:spPr>
        <p:txBody>
          <a:bodyPr wrap="square" rtlCol="0">
            <a:spAutoFit/>
          </a:bodyPr>
          <a:lstStyle/>
          <a:p>
            <a:r>
              <a:rPr lang="fr-BE" sz="1400" b="1" i="1" dirty="0"/>
              <a:t>Musée national Reina </a:t>
            </a:r>
            <a:r>
              <a:rPr lang="fr-BE" sz="1400" b="1" i="1" dirty="0" err="1"/>
              <a:t>Sofía</a:t>
            </a:r>
            <a:endParaRPr lang="fr-BE" sz="1400" dirty="0"/>
          </a:p>
          <a:p>
            <a:endParaRPr lang="fr-BE" sz="1400" dirty="0"/>
          </a:p>
        </p:txBody>
      </p:sp>
      <p:sp>
        <p:nvSpPr>
          <p:cNvPr id="8" name="Espace réservé du contenu 2"/>
          <p:cNvSpPr>
            <a:spLocks noGrp="1"/>
          </p:cNvSpPr>
          <p:nvPr>
            <p:ph idx="1"/>
          </p:nvPr>
        </p:nvSpPr>
        <p:spPr>
          <a:xfrm>
            <a:off x="425152" y="6386255"/>
            <a:ext cx="6172200" cy="2218193"/>
          </a:xfrm>
        </p:spPr>
        <p:txBody>
          <a:bodyPr>
            <a:normAutofit lnSpcReduction="10000"/>
          </a:bodyPr>
          <a:lstStyle/>
          <a:p>
            <a:pPr marL="0" indent="0" fontAlgn="base">
              <a:buNone/>
            </a:pPr>
            <a:r>
              <a:rPr lang="fr-BE" sz="1400" dirty="0"/>
              <a:t>Ce parcours passionnant à travers l'histoire de l'art contemporain espagnol est divisé en trois itinéraires : « </a:t>
            </a:r>
            <a:r>
              <a:rPr lang="fr-BE" sz="1400" i="1" dirty="0"/>
              <a:t>L'irruption du XXe siècle : utopies et conflits (1900-1945</a:t>
            </a:r>
            <a:r>
              <a:rPr lang="fr-BE" sz="1400" dirty="0"/>
              <a:t>) », « </a:t>
            </a:r>
            <a:r>
              <a:rPr lang="fr-BE" sz="1400" i="1" dirty="0"/>
              <a:t>La guerre est finie? Art pour un monde divisé (1945-1968</a:t>
            </a:r>
            <a:r>
              <a:rPr lang="fr-BE" sz="1400" dirty="0"/>
              <a:t>) » et «</a:t>
            </a:r>
            <a:r>
              <a:rPr lang="fr-BE" sz="1400" i="1" dirty="0"/>
              <a:t> De la révolte à la postmodernité (1962-1982) »</a:t>
            </a:r>
            <a:r>
              <a:rPr lang="fr-BE" sz="1400" dirty="0"/>
              <a:t>. La vedette du musée, </a:t>
            </a:r>
            <a:r>
              <a:rPr lang="fr-BE" sz="1400" i="1" dirty="0"/>
              <a:t>Guernica</a:t>
            </a:r>
            <a:r>
              <a:rPr lang="fr-BE" sz="1400" dirty="0"/>
              <a:t>, est l’une des œuvres phare de Pablo Picasso. </a:t>
            </a:r>
            <a:endParaRPr lang="fr-BE" sz="1400" dirty="0" smtClean="0"/>
          </a:p>
          <a:p>
            <a:pPr marL="0" indent="0" fontAlgn="base">
              <a:buNone/>
            </a:pPr>
            <a:r>
              <a:rPr lang="fr-BE" sz="1400" b="1" i="1" u="sng" dirty="0" smtClean="0"/>
              <a:t>L'irruption </a:t>
            </a:r>
            <a:r>
              <a:rPr lang="fr-BE" sz="1400" b="1" i="1" u="sng" dirty="0"/>
              <a:t>du XXe siècle : utopies et conflits (1900-1945</a:t>
            </a:r>
            <a:r>
              <a:rPr lang="fr-BE" sz="1400" i="1" dirty="0"/>
              <a:t>)</a:t>
            </a:r>
          </a:p>
          <a:p>
            <a:pPr marL="0" indent="0" fontAlgn="base">
              <a:buNone/>
            </a:pPr>
            <a:r>
              <a:rPr lang="fr-BE" sz="1400" dirty="0"/>
              <a:t>La charnière entre le XIX</a:t>
            </a:r>
            <a:r>
              <a:rPr lang="fr-BE" sz="1400" baseline="30000" dirty="0"/>
              <a:t>e</a:t>
            </a:r>
            <a:r>
              <a:rPr lang="fr-BE" sz="1400" dirty="0"/>
              <a:t> et le XX</a:t>
            </a:r>
            <a:r>
              <a:rPr lang="fr-BE" sz="1400" baseline="30000" dirty="0"/>
              <a:t>e</a:t>
            </a:r>
            <a:r>
              <a:rPr lang="fr-BE" sz="1400" dirty="0"/>
              <a:t> siècle, entre la modernité et la tradition, est parfaitement représentée au sein du premier itinéraire par l'œuvre de </a:t>
            </a:r>
            <a:r>
              <a:rPr lang="fr-BE" sz="1400" dirty="0" err="1"/>
              <a:t>Hermenegildo</a:t>
            </a:r>
            <a:r>
              <a:rPr lang="fr-BE" sz="1400" dirty="0"/>
              <a:t> </a:t>
            </a:r>
            <a:r>
              <a:rPr lang="fr-BE" sz="1400" dirty="0" err="1"/>
              <a:t>Anglada</a:t>
            </a:r>
            <a:r>
              <a:rPr lang="fr-BE" sz="1400" dirty="0"/>
              <a:t> </a:t>
            </a:r>
            <a:r>
              <a:rPr lang="fr-BE" sz="1400" dirty="0" err="1"/>
              <a:t>Camarasa</a:t>
            </a:r>
            <a:r>
              <a:rPr lang="fr-BE" sz="1400" dirty="0"/>
              <a:t>, </a:t>
            </a:r>
            <a:r>
              <a:rPr lang="fr-BE" sz="1400" dirty="0" err="1"/>
              <a:t>JoséGutiérrez</a:t>
            </a:r>
            <a:r>
              <a:rPr lang="fr-BE" sz="1400" dirty="0"/>
              <a:t> Solana ou encore </a:t>
            </a:r>
            <a:r>
              <a:rPr lang="fr-BE" sz="1400" dirty="0" err="1"/>
              <a:t>Medardo</a:t>
            </a:r>
            <a:r>
              <a:rPr lang="fr-BE" sz="1400" dirty="0"/>
              <a:t> Rosso. </a:t>
            </a:r>
          </a:p>
        </p:txBody>
      </p:sp>
    </p:spTree>
    <p:extLst>
      <p:ext uri="{BB962C8B-B14F-4D97-AF65-F5344CB8AC3E}">
        <p14:creationId xmlns:p14="http://schemas.microsoft.com/office/powerpoint/2010/main" val="2140869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152" y="251520"/>
            <a:ext cx="6172200" cy="6034617"/>
          </a:xfrm>
        </p:spPr>
        <p:txBody>
          <a:bodyPr>
            <a:normAutofit/>
          </a:bodyPr>
          <a:lstStyle/>
          <a:p>
            <a:pPr marL="0" indent="0" fontAlgn="base">
              <a:buNone/>
            </a:pPr>
            <a:r>
              <a:rPr lang="fr-BE" sz="1400" dirty="0"/>
              <a:t>Ensuite, le musée expose des œuvres de Juan Gris, Joan Miró ou encore Salvador Dalí, artistes militants des avant-gardes européennes aux côtés de Georges Braque, Fernand Léger, Sonia Delaunay et Francis Picabia, également présents dans la collection du musée.  </a:t>
            </a:r>
          </a:p>
          <a:p>
            <a:pPr marL="0" indent="0" fontAlgn="base">
              <a:buNone/>
            </a:pPr>
            <a:r>
              <a:rPr lang="fr-BE" sz="1400" b="1" i="1" u="sng" dirty="0"/>
              <a:t>La guerre est finie? Art pour un monde divisé (1945-1968)</a:t>
            </a:r>
          </a:p>
          <a:p>
            <a:pPr marL="0" indent="0" fontAlgn="base">
              <a:buNone/>
            </a:pPr>
            <a:r>
              <a:rPr lang="fr-BE" sz="1400" dirty="0"/>
              <a:t>La Seconde Guerre Mondiale mit fin au panorama artistique des avant-gardes historiques ; c'est ce que cherche à nous raconter la deuxième partie du plan muséologique. Le discours des créateurs devint alors plus cryptique et existentialiste. En Espagne voient le jour des groupes comme El paso et </a:t>
            </a:r>
            <a:r>
              <a:rPr lang="fr-BE" sz="1400" dirty="0" err="1"/>
              <a:t>Equipo</a:t>
            </a:r>
            <a:r>
              <a:rPr lang="fr-BE" sz="1400" dirty="0"/>
              <a:t> 57, qui diffusent le langage </a:t>
            </a:r>
            <a:r>
              <a:rPr lang="fr-BE" sz="1400" dirty="0" err="1"/>
              <a:t>informaliste</a:t>
            </a:r>
            <a:r>
              <a:rPr lang="fr-BE" sz="1400" dirty="0"/>
              <a:t>. Certains des artistes qui émergèrent à ce moment-là ont joui par la suite d'un énorme prestige international. Nous faisons allusion à Antoni Tàpies, Jorge </a:t>
            </a:r>
            <a:r>
              <a:rPr lang="fr-BE" sz="1400" dirty="0" err="1"/>
              <a:t>Oteiza</a:t>
            </a:r>
            <a:r>
              <a:rPr lang="fr-BE" sz="1400" dirty="0"/>
              <a:t> ou encore </a:t>
            </a:r>
            <a:r>
              <a:rPr lang="fr-BE" sz="1400" dirty="0" err="1"/>
              <a:t>Esteban</a:t>
            </a:r>
            <a:r>
              <a:rPr lang="fr-BE" sz="1400" dirty="0"/>
              <a:t> Vicente. On comprend d'autant mieux cette période dans le contexte de la scène artistique européenne. C'est la raison pour laquelle le musée expose également des œuvres de Francis Bacon, Jean Dubuffet, Lucio Fontana, Henry Moore ou encore Yves Klein. Cette partie de la collection comporte quelques exemples du mouvement lettriste et de l'art concret brésilien.</a:t>
            </a:r>
          </a:p>
          <a:p>
            <a:pPr marL="0" indent="0" fontAlgn="base">
              <a:buNone/>
            </a:pPr>
            <a:r>
              <a:rPr lang="fr-BE" sz="1400" b="1" i="1" u="sng" dirty="0"/>
              <a:t>De la révolte à la postmodernité (1962-1982</a:t>
            </a:r>
            <a:r>
              <a:rPr lang="fr-BE" sz="1400" b="1" u="sng" dirty="0"/>
              <a:t>)</a:t>
            </a:r>
          </a:p>
          <a:p>
            <a:pPr marL="0" indent="0">
              <a:buNone/>
            </a:pPr>
            <a:r>
              <a:rPr lang="fr-BE" sz="1400" dirty="0"/>
              <a:t>Des années soixante-dix à nos jours, l'art contemporain a donné naissance à un large éventail de propositions. Les thématiques, les formes et les moyens actuels remettent en question la nature même de l'art. « Qu'est-ce que l'art ? » se demandent critiques, artistes et spectateurs devant bon nombre des œuvres exposées au musée. La question du genre, la culture </a:t>
            </a:r>
            <a:r>
              <a:rPr lang="fr-BE" sz="1400" i="1" dirty="0"/>
              <a:t>underground</a:t>
            </a:r>
            <a:r>
              <a:rPr lang="fr-BE" sz="1400" dirty="0"/>
              <a:t>, la culture de masses ou la mondialisation sont les thèmes de réflexion qui guident cette troisième partie de la collection. Le groupe </a:t>
            </a:r>
            <a:r>
              <a:rPr lang="fr-BE" sz="1400" dirty="0" err="1"/>
              <a:t>Zaj</a:t>
            </a:r>
            <a:r>
              <a:rPr lang="fr-BE" sz="1400" dirty="0"/>
              <a:t>, Hélio </a:t>
            </a:r>
            <a:r>
              <a:rPr lang="fr-BE" sz="1400" dirty="0" err="1"/>
              <a:t>Oiticica</a:t>
            </a:r>
            <a:r>
              <a:rPr lang="fr-BE" sz="1400" dirty="0"/>
              <a:t>, Luis </a:t>
            </a:r>
            <a:r>
              <a:rPr lang="fr-BE" sz="1400" dirty="0" err="1"/>
              <a:t>Gordillo</a:t>
            </a:r>
            <a:r>
              <a:rPr lang="fr-BE" sz="1400" dirty="0"/>
              <a:t>, Sol </a:t>
            </a:r>
            <a:r>
              <a:rPr lang="fr-BE" sz="1400" dirty="0" err="1"/>
              <a:t>LeWitt</a:t>
            </a:r>
            <a:r>
              <a:rPr lang="fr-BE" sz="1400" dirty="0"/>
              <a:t>, Dan </a:t>
            </a:r>
            <a:r>
              <a:rPr lang="fr-BE" sz="1400" dirty="0" err="1"/>
              <a:t>Flavin</a:t>
            </a:r>
            <a:r>
              <a:rPr lang="fr-BE" sz="1400" dirty="0"/>
              <a:t>, Gerhard Richter, </a:t>
            </a:r>
            <a:r>
              <a:rPr lang="fr-BE" sz="1400" dirty="0" err="1"/>
              <a:t>Pistoletto</a:t>
            </a:r>
            <a:r>
              <a:rPr lang="fr-BE" sz="1400" dirty="0"/>
              <a:t> ou encore Marcel </a:t>
            </a:r>
            <a:r>
              <a:rPr lang="fr-BE" sz="1400" dirty="0" err="1"/>
              <a:t>Broodthaers</a:t>
            </a:r>
            <a:r>
              <a:rPr lang="fr-BE" sz="1400" dirty="0"/>
              <a:t> sont parmi les artistes que le visiteur rencontrera sur la fin du parcours</a:t>
            </a:r>
          </a:p>
          <a:p>
            <a:endParaRPr lang="fr-BE" sz="1400" dirty="0"/>
          </a:p>
          <a:p>
            <a:pPr marL="0" indent="0">
              <a:buNone/>
            </a:pP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14</a:t>
            </a:fld>
            <a:endParaRPr lang="fr-BE"/>
          </a:p>
        </p:txBody>
      </p:sp>
      <p:sp>
        <p:nvSpPr>
          <p:cNvPr id="5" name="Espace réservé du contenu 2"/>
          <p:cNvSpPr txBox="1">
            <a:spLocks/>
          </p:cNvSpPr>
          <p:nvPr/>
        </p:nvSpPr>
        <p:spPr>
          <a:xfrm>
            <a:off x="425152" y="6300192"/>
            <a:ext cx="6172200" cy="266429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BE" sz="1400" b="1" i="1" smtClean="0"/>
              <a:t>Pablo Picasso</a:t>
            </a:r>
            <a:endParaRPr lang="fr-BE" sz="1400" i="1" smtClean="0"/>
          </a:p>
          <a:p>
            <a:pPr marL="0" indent="0">
              <a:buFont typeface="Arial" panose="020B0604020202020204" pitchFamily="34" charset="0"/>
              <a:buNone/>
            </a:pPr>
            <a:r>
              <a:rPr lang="fr-BE" sz="1400" smtClean="0"/>
              <a:t>"Guernica" est l'une des œuvres les plus importantes de Picasso, né en Espagne le 25 octobre 1881 et décédé en France, à Mougins (Alpes-Maritimes), le 8 avril 1973 à 91 ans. En pleine guerre civile espagnole (1936-1939), elle fut peinte à Paris en 1937 pour dénoncer le bombardement d'un village basque nommé Guernica par l'aviation de l'Allemagne nazie, venue soutenir le camp des forces nationalistes de Francisco Franco.</a:t>
            </a:r>
          </a:p>
          <a:p>
            <a:pPr marL="0" indent="0">
              <a:buFont typeface="Arial" panose="020B0604020202020204" pitchFamily="34" charset="0"/>
              <a:buNone/>
            </a:pPr>
            <a:r>
              <a:rPr lang="fr-BE" sz="1400" smtClean="0"/>
              <a:t>Le tableau ne revint qu'en 1981 en Espagne, une fois la démocratie installée après la longue dictature de Franco (1939-1975). Quelques années avant sa mort, Picasso avait lui-même demandé que "Guernica" ne soit rendu à son pays natal que lorsque les libertés publiques y seraient restaurées.</a:t>
            </a:r>
          </a:p>
          <a:p>
            <a:pPr marL="0" indent="0">
              <a:buFont typeface="Arial" panose="020B0604020202020204" pitchFamily="34" charset="0"/>
              <a:buNone/>
            </a:pPr>
            <a:r>
              <a:rPr lang="fr-BE" sz="1400" smtClean="0"/>
              <a:t>  </a:t>
            </a:r>
            <a:endParaRPr lang="fr-BE" sz="1400" dirty="0"/>
          </a:p>
        </p:txBody>
      </p:sp>
    </p:spTree>
    <p:extLst>
      <p:ext uri="{BB962C8B-B14F-4D97-AF65-F5344CB8AC3E}">
        <p14:creationId xmlns:p14="http://schemas.microsoft.com/office/powerpoint/2010/main" val="1549221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0D82E2B-1F72-46FB-A825-F49399744D41}" type="slidenum">
              <a:rPr lang="fr-BE" smtClean="0"/>
              <a:t>15</a:t>
            </a:fld>
            <a:endParaRPr lang="fr-BE"/>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64" y="813063"/>
            <a:ext cx="5904656" cy="2952328"/>
          </a:xfrm>
          <a:prstGeom prst="rect">
            <a:avLst/>
          </a:prstGeom>
        </p:spPr>
      </p:pic>
      <p:sp>
        <p:nvSpPr>
          <p:cNvPr id="6" name="ZoneTexte 5"/>
          <p:cNvSpPr txBox="1"/>
          <p:nvPr/>
        </p:nvSpPr>
        <p:spPr>
          <a:xfrm>
            <a:off x="404664" y="4130655"/>
            <a:ext cx="5760640" cy="4185761"/>
          </a:xfrm>
          <a:prstGeom prst="rect">
            <a:avLst/>
          </a:prstGeom>
          <a:noFill/>
        </p:spPr>
        <p:txBody>
          <a:bodyPr wrap="square" rtlCol="0">
            <a:spAutoFit/>
          </a:bodyPr>
          <a:lstStyle/>
          <a:p>
            <a:r>
              <a:rPr lang="fr-BE" sz="1400" dirty="0"/>
              <a:t>Au centre du tableau, la lampe. Cette lampe domine la scène. Elle a la forme d'un </a:t>
            </a:r>
            <a:r>
              <a:rPr lang="fr-BE" sz="1400" dirty="0" err="1"/>
              <a:t>oeil</a:t>
            </a:r>
            <a:r>
              <a:rPr lang="fr-BE" sz="1400" dirty="0"/>
              <a:t> ce qui peut représenter l'</a:t>
            </a:r>
            <a:r>
              <a:rPr lang="fr-BE" sz="1400" dirty="0" err="1"/>
              <a:t>oeil</a:t>
            </a:r>
            <a:r>
              <a:rPr lang="fr-BE" sz="1400" dirty="0"/>
              <a:t> du peintre qui souhaite montrer sa perception de l'événement. Elle peut signifier la lueur d'espoir malgré la tragédie de ce bombardement. </a:t>
            </a:r>
          </a:p>
          <a:p>
            <a:r>
              <a:rPr lang="fr-BE" sz="1400" dirty="0"/>
              <a:t>Le taureau à gauche est l'incarnation de la brutalité, de l'obscurité dans la corrida. Dans ce tableau, il représente les Nationalistes dans cette guerre.</a:t>
            </a:r>
          </a:p>
          <a:p>
            <a:r>
              <a:rPr lang="fr-BE" sz="1400" dirty="0"/>
              <a:t>Le cheval, quant à lui, incarne la victime innocente de cette corrida. Les différentes figures de l'animal traduisent la terreur, la douleur. Ce cheval représente le peuple opprimé et les Républicains</a:t>
            </a:r>
            <a:r>
              <a:rPr lang="fr-BE" sz="1400" dirty="0" smtClean="0"/>
              <a:t>.</a:t>
            </a:r>
          </a:p>
          <a:p>
            <a:r>
              <a:rPr lang="fr-BE" sz="1400" dirty="0"/>
              <a:t>La colombe symbolise la paix. Or ici, elle se situe entre le taureau et le cheval et on peut remarquer qu'elle s'efface dans l'obscurité ce qui signifie que la paix est impossible entre les deux parties, qui s'opposent dans cette guerre, les Républicains et les Nationalistes.</a:t>
            </a:r>
          </a:p>
          <a:p>
            <a:r>
              <a:rPr lang="fr-BE" sz="1400" dirty="0"/>
              <a:t>Le fantôme tient dans sa main une bougie. Il montre l'indignation de la communauté internationale qui veut faire la lumière sur ce qui vient de se passer.</a:t>
            </a:r>
          </a:p>
          <a:p>
            <a:r>
              <a:rPr lang="fr-BE" sz="1400" dirty="0"/>
              <a:t>La fleur, en bas au centre, symbolise la fragilité, la vie et l'espérance.</a:t>
            </a:r>
          </a:p>
          <a:p>
            <a:endParaRPr lang="fr-BE" sz="1400" dirty="0"/>
          </a:p>
          <a:p>
            <a:endParaRPr lang="fr-BE" sz="1400" dirty="0"/>
          </a:p>
        </p:txBody>
      </p:sp>
      <p:sp>
        <p:nvSpPr>
          <p:cNvPr id="7" name="ZoneTexte 6"/>
          <p:cNvSpPr txBox="1"/>
          <p:nvPr/>
        </p:nvSpPr>
        <p:spPr>
          <a:xfrm>
            <a:off x="2132856" y="448380"/>
            <a:ext cx="2664296" cy="523220"/>
          </a:xfrm>
          <a:prstGeom prst="rect">
            <a:avLst/>
          </a:prstGeom>
          <a:noFill/>
        </p:spPr>
        <p:txBody>
          <a:bodyPr wrap="square" rtlCol="0">
            <a:spAutoFit/>
          </a:bodyPr>
          <a:lstStyle/>
          <a:p>
            <a:pPr algn="ctr"/>
            <a:r>
              <a:rPr lang="fr-BE" sz="1400" b="1" i="1" dirty="0" smtClean="0"/>
              <a:t>Guernica</a:t>
            </a:r>
          </a:p>
          <a:p>
            <a:endParaRPr lang="fr-BE" sz="1400" b="1" i="1" dirty="0"/>
          </a:p>
        </p:txBody>
      </p:sp>
    </p:spTree>
    <p:extLst>
      <p:ext uri="{BB962C8B-B14F-4D97-AF65-F5344CB8AC3E}">
        <p14:creationId xmlns:p14="http://schemas.microsoft.com/office/powerpoint/2010/main" val="3862432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900" y="323528"/>
            <a:ext cx="6172200" cy="6034617"/>
          </a:xfrm>
        </p:spPr>
        <p:txBody>
          <a:bodyPr>
            <a:normAutofit/>
          </a:bodyPr>
          <a:lstStyle/>
          <a:p>
            <a:pPr marL="0" indent="0">
              <a:buNone/>
            </a:pPr>
            <a:r>
              <a:rPr lang="fr-BE" sz="1400" dirty="0"/>
              <a:t>La colombe symbolise la paix. Or ici, elle se situe entre le taureau et le cheval et on peut remarquer qu'elle s'efface dans l'obscurité ce qui signifie que la paix est impossible entre les deux parties, qui s'opposent dans cette guerre, les Républicains et les Nationalistes.</a:t>
            </a:r>
          </a:p>
          <a:p>
            <a:pPr marL="0" indent="0">
              <a:buNone/>
            </a:pPr>
            <a:r>
              <a:rPr lang="fr-BE" sz="1400" dirty="0"/>
              <a:t>Le fantôme tient dans sa main une bougie. Il montre l'indignation de la communauté internationale qui veut faire la lumière sur ce qui vient de se passer.</a:t>
            </a:r>
          </a:p>
          <a:p>
            <a:pPr marL="0" indent="0">
              <a:buNone/>
            </a:pPr>
            <a:r>
              <a:rPr lang="fr-BE" sz="1400" dirty="0"/>
              <a:t>La fleur, en bas au centre, symbolise la fragilité, la vie et l'espérance.</a:t>
            </a:r>
          </a:p>
          <a:p>
            <a:pPr marL="0" indent="0">
              <a:buNone/>
            </a:pPr>
            <a:r>
              <a:rPr lang="fr-BE" sz="1400" dirty="0"/>
              <a:t>Le tableau voit aussi différents personnages :</a:t>
            </a:r>
          </a:p>
          <a:p>
            <a:r>
              <a:rPr lang="fr-BE" sz="1400" dirty="0"/>
              <a:t> La mère à gauche, celle-ci a le sein dénudé et tient un enfant mort dans ses bras. Nous pouvons constater que ses yeux ont la forme de larmes ce qui accentue le désespoir. Ce symbole montre que la maternité est impossible, ainsi </a:t>
            </a:r>
            <a:r>
              <a:rPr lang="fr-BE" sz="1400" dirty="0" err="1"/>
              <a:t>quele</a:t>
            </a:r>
            <a:r>
              <a:rPr lang="fr-BE" sz="1400" dirty="0"/>
              <a:t> désespoir des paysans opprimés dans cette guerre.</a:t>
            </a:r>
          </a:p>
          <a:p>
            <a:r>
              <a:rPr lang="fr-BE" sz="1400" dirty="0"/>
              <a:t> Le soldat, on le voit l'épée brisée. Il montre la détermination, la valeur, la lutte jusqu'à la mort. Il symbolise l'impossibilité de continuer la lutte, l'inégalité des armes, il est les Républicains. En effet, les républicains n'avaient pas les moyens militaires que possédaient les nationalistes.</a:t>
            </a:r>
          </a:p>
          <a:p>
            <a:r>
              <a:rPr lang="fr-BE" sz="1400" dirty="0"/>
              <a:t> La femme qui boîte se situe en bas à droite. Sa blessure à la jambe l'empêche de marcher, elle est fascinée par la lumière de l'ampoule. Elle crie la liberté, l'idéal inaccessible. Malgré son handicap, elle continue de marcher vers la liberté.</a:t>
            </a:r>
          </a:p>
          <a:p>
            <a:r>
              <a:rPr lang="fr-BE" sz="1400" dirty="0"/>
              <a:t>Le prisonnier est brulé vif. Nous pouvons constater qu'il implore Dieu le bras levé au ciel. Ses yeux sont en forme de larmes ce qui signifie la souffrance et la douleur</a:t>
            </a:r>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16</a:t>
            </a:fld>
            <a:endParaRPr lang="fr-BE"/>
          </a:p>
        </p:txBody>
      </p:sp>
    </p:spTree>
    <p:extLst>
      <p:ext uri="{BB962C8B-B14F-4D97-AF65-F5344CB8AC3E}">
        <p14:creationId xmlns:p14="http://schemas.microsoft.com/office/powerpoint/2010/main" val="2004194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0D82E2B-1F72-46FB-A825-F49399744D41}" type="slidenum">
              <a:rPr lang="fr-BE" smtClean="0"/>
              <a:t>17</a:t>
            </a:fld>
            <a:endParaRPr lang="fr-BE"/>
          </a:p>
        </p:txBody>
      </p:sp>
      <p:sp>
        <p:nvSpPr>
          <p:cNvPr id="5" name="Titre 1"/>
          <p:cNvSpPr txBox="1">
            <a:spLocks/>
          </p:cNvSpPr>
          <p:nvPr/>
        </p:nvSpPr>
        <p:spPr>
          <a:xfrm>
            <a:off x="342900" y="366184"/>
            <a:ext cx="6172200" cy="749432"/>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fr-BE" sz="1400" b="1" dirty="0" smtClean="0"/>
              <a:t>3ème Jour                               Dimanche 23 septembre 2018</a:t>
            </a:r>
            <a:br>
              <a:rPr lang="fr-BE" sz="1400" b="1" dirty="0" smtClean="0"/>
            </a:br>
            <a:r>
              <a:rPr lang="fr-BE" sz="1400" b="1" dirty="0" smtClean="0"/>
              <a:t/>
            </a:r>
            <a:br>
              <a:rPr lang="fr-BE" sz="1400" b="1" dirty="0" smtClean="0"/>
            </a:br>
            <a:r>
              <a:rPr lang="fr-BE" sz="1400" b="1" dirty="0" smtClean="0">
                <a:effectLst>
                  <a:outerShdw blurRad="38100" dist="38100" dir="2700000" algn="tl">
                    <a:srgbClr val="000000">
                      <a:alpha val="43137"/>
                    </a:srgbClr>
                  </a:outerShdw>
                </a:effectLst>
              </a:rPr>
              <a:t>     </a:t>
            </a:r>
            <a:r>
              <a:rPr lang="fr-BE" sz="1400" dirty="0" smtClean="0">
                <a:effectLst>
                  <a:outerShdw blurRad="38100" dist="38100" dir="2700000" algn="tl">
                    <a:srgbClr val="000000">
                      <a:alpha val="43137"/>
                    </a:srgbClr>
                  </a:outerShdw>
                </a:effectLst>
              </a:rPr>
              <a:t>                                                               </a:t>
            </a:r>
            <a:r>
              <a:rPr lang="fr-BE" sz="1400" b="1" dirty="0" smtClean="0">
                <a:effectLst>
                  <a:outerShdw blurRad="38100" dist="38100" dir="2700000" algn="tl">
                    <a:srgbClr val="000000">
                      <a:alpha val="43137"/>
                    </a:srgbClr>
                  </a:outerShdw>
                </a:effectLst>
              </a:rPr>
              <a:t>Madrid</a:t>
            </a:r>
            <a:endParaRPr lang="fr-BE" sz="1400" b="1" u="sng" dirty="0">
              <a:effectLst>
                <a:outerShdw blurRad="38100" dist="38100" dir="2700000" algn="tl">
                  <a:srgbClr val="000000">
                    <a:alpha val="43137"/>
                  </a:srgbClr>
                </a:outerShdw>
              </a:effectLst>
            </a:endParaRPr>
          </a:p>
        </p:txBody>
      </p:sp>
      <p:sp>
        <p:nvSpPr>
          <p:cNvPr id="6" name="ZoneTexte 5"/>
          <p:cNvSpPr txBox="1"/>
          <p:nvPr/>
        </p:nvSpPr>
        <p:spPr>
          <a:xfrm>
            <a:off x="476672" y="1259632"/>
            <a:ext cx="6048672" cy="1615827"/>
          </a:xfrm>
          <a:prstGeom prst="rect">
            <a:avLst/>
          </a:prstGeom>
          <a:noFill/>
        </p:spPr>
        <p:txBody>
          <a:bodyPr wrap="square" rtlCol="0">
            <a:spAutoFit/>
          </a:bodyPr>
          <a:lstStyle/>
          <a:p>
            <a:pPr marL="171450" indent="-171450">
              <a:buFontTx/>
              <a:buChar char="-"/>
            </a:pPr>
            <a:r>
              <a:rPr lang="fr-BE" sz="1100" dirty="0" smtClean="0"/>
              <a:t>09h00 </a:t>
            </a:r>
            <a:r>
              <a:rPr lang="fr-BE" sz="1100" dirty="0"/>
              <a:t>Départ de l’hôtel  pour  la  visite guidée  </a:t>
            </a:r>
            <a:r>
              <a:rPr lang="fr-BE" sz="1100" dirty="0" smtClean="0"/>
              <a:t>de la ville d’Aranjuez, visitant son fameux Palais       </a:t>
            </a:r>
          </a:p>
          <a:p>
            <a:r>
              <a:rPr lang="fr-BE" sz="1100" dirty="0" smtClean="0"/>
              <a:t>                  Royal, relevant Salon du Trône et Salon de Porcelaine, ainsi que ses magnifiques jardins et </a:t>
            </a:r>
          </a:p>
          <a:p>
            <a:r>
              <a:rPr lang="fr-BE" sz="1100" dirty="0" smtClean="0"/>
              <a:t>                  parterre.</a:t>
            </a:r>
          </a:p>
          <a:p>
            <a:r>
              <a:rPr lang="fr-BE" sz="1100" dirty="0" smtClean="0"/>
              <a:t>-  12h30  Retour vers Madrid.</a:t>
            </a:r>
            <a:endParaRPr lang="fr-BE" sz="1100" dirty="0"/>
          </a:p>
          <a:p>
            <a:r>
              <a:rPr lang="fr-BE" sz="1100" dirty="0"/>
              <a:t>-  </a:t>
            </a:r>
            <a:r>
              <a:rPr lang="fr-BE" sz="1100" dirty="0" smtClean="0"/>
              <a:t>13h30  </a:t>
            </a:r>
            <a:r>
              <a:rPr lang="fr-BE" sz="1100" dirty="0"/>
              <a:t>Déjeuner </a:t>
            </a:r>
            <a:r>
              <a:rPr lang="fr-BE" sz="1100" dirty="0" smtClean="0"/>
              <a:t>au restaurant « </a:t>
            </a:r>
            <a:r>
              <a:rPr lang="fr-BE" sz="1100" i="1" dirty="0" err="1" smtClean="0"/>
              <a:t>Fuente</a:t>
            </a:r>
            <a:r>
              <a:rPr lang="fr-BE" sz="1100" i="1" dirty="0" smtClean="0"/>
              <a:t> de la </a:t>
            </a:r>
            <a:r>
              <a:rPr lang="fr-BE" sz="1100" i="1" dirty="0" err="1" smtClean="0"/>
              <a:t>Fama</a:t>
            </a:r>
            <a:r>
              <a:rPr lang="fr-BE" sz="1100" i="1" dirty="0" smtClean="0"/>
              <a:t> ».</a:t>
            </a:r>
            <a:endParaRPr lang="fr-BE" sz="1100" dirty="0"/>
          </a:p>
          <a:p>
            <a:r>
              <a:rPr lang="fr-BE" sz="1100" dirty="0" smtClean="0"/>
              <a:t>-  15h30  Départ pour le Musée du Prado. Visite guidée du Prado axée sur la trilogie des peintres</a:t>
            </a:r>
          </a:p>
          <a:p>
            <a:pPr marL="171450" indent="-171450">
              <a:buFontTx/>
              <a:buChar char="-"/>
            </a:pPr>
            <a:r>
              <a:rPr lang="fr-BE" sz="1100" dirty="0"/>
              <a:t> </a:t>
            </a:r>
            <a:r>
              <a:rPr lang="fr-BE" sz="1100" dirty="0" smtClean="0"/>
              <a:t>           Espagnols : Goya – </a:t>
            </a:r>
            <a:r>
              <a:rPr lang="fr-BE" sz="1100" dirty="0" err="1" smtClean="0"/>
              <a:t>Véláquez</a:t>
            </a:r>
            <a:r>
              <a:rPr lang="fr-BE" sz="1100" dirty="0" smtClean="0"/>
              <a:t>  - El Greco – Murillo. </a:t>
            </a:r>
            <a:endParaRPr lang="fr-BE" sz="1100" dirty="0"/>
          </a:p>
          <a:p>
            <a:pPr marL="171450" indent="-171450">
              <a:buFontTx/>
              <a:buChar char="-"/>
            </a:pPr>
            <a:r>
              <a:rPr lang="fr-BE" sz="1100" dirty="0" smtClean="0"/>
              <a:t>18h00 </a:t>
            </a:r>
            <a:r>
              <a:rPr lang="fr-BE" sz="1100" dirty="0"/>
              <a:t>Retour à l’hôtel  </a:t>
            </a:r>
            <a:r>
              <a:rPr lang="fr-BE" sz="1100" dirty="0" err="1"/>
              <a:t>Emperador</a:t>
            </a:r>
            <a:r>
              <a:rPr lang="fr-BE" sz="1100" dirty="0" smtClean="0"/>
              <a:t>**** et dîner</a:t>
            </a:r>
          </a:p>
          <a:p>
            <a:endParaRPr lang="fr-BE" sz="1100" dirty="0"/>
          </a:p>
        </p:txBody>
      </p:sp>
      <p:sp>
        <p:nvSpPr>
          <p:cNvPr id="10" name="ZoneTexte 9"/>
          <p:cNvSpPr txBox="1"/>
          <p:nvPr/>
        </p:nvSpPr>
        <p:spPr>
          <a:xfrm>
            <a:off x="404664" y="2987824"/>
            <a:ext cx="5904656" cy="307777"/>
          </a:xfrm>
          <a:prstGeom prst="rect">
            <a:avLst/>
          </a:prstGeom>
          <a:noFill/>
        </p:spPr>
        <p:txBody>
          <a:bodyPr wrap="square" rtlCol="0">
            <a:spAutoFit/>
          </a:bodyPr>
          <a:lstStyle/>
          <a:p>
            <a:pPr>
              <a:spcAft>
                <a:spcPts val="600"/>
              </a:spcAft>
            </a:pPr>
            <a:r>
              <a:rPr lang="fr-BE" sz="1400" b="1" i="1" dirty="0"/>
              <a:t>Palais royal </a:t>
            </a:r>
            <a:r>
              <a:rPr lang="fr-BE" sz="1400" b="1" i="1" dirty="0" smtClean="0"/>
              <a:t>d’Aranjuez</a:t>
            </a:r>
            <a:endParaRPr lang="fr-BE" sz="1400" i="1"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54" y="3347864"/>
            <a:ext cx="5769166" cy="2349624"/>
          </a:xfrm>
          <a:prstGeom prst="rect">
            <a:avLst/>
          </a:prstGeom>
        </p:spPr>
      </p:pic>
      <p:sp>
        <p:nvSpPr>
          <p:cNvPr id="12" name="Espace réservé du contenu 2"/>
          <p:cNvSpPr txBox="1">
            <a:spLocks/>
          </p:cNvSpPr>
          <p:nvPr/>
        </p:nvSpPr>
        <p:spPr>
          <a:xfrm>
            <a:off x="425152" y="5868144"/>
            <a:ext cx="6172200" cy="295232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BE" sz="1400" dirty="0" smtClean="0"/>
              <a:t>Il a été commandé par </a:t>
            </a:r>
            <a:r>
              <a:rPr lang="fr-BE" sz="1400" dirty="0" smtClean="0">
                <a:hlinkClick r:id="rId3" tooltip="Philippe II d'Espagne"/>
              </a:rPr>
              <a:t>Philippe </a:t>
            </a:r>
            <a:r>
              <a:rPr lang="fr-BE" sz="1400" cap="all" dirty="0" smtClean="0">
                <a:hlinkClick r:id="rId3" tooltip="Philippe II d'Espagne"/>
              </a:rPr>
              <a:t>II</a:t>
            </a:r>
            <a:r>
              <a:rPr lang="fr-BE" sz="1400" dirty="0" smtClean="0"/>
              <a:t> et fut commencé en 1587 par le grand-maître de l'ordre de Saint-Jacques. </a:t>
            </a:r>
            <a:r>
              <a:rPr lang="fr-BE" sz="1400" dirty="0" smtClean="0">
                <a:hlinkClick r:id="rId4" tooltip="Charles Quint"/>
              </a:rPr>
              <a:t>Charles Quint</a:t>
            </a:r>
            <a:r>
              <a:rPr lang="fr-BE" sz="1400" dirty="0" smtClean="0"/>
              <a:t> s'étant emparé à perpétuité de cette charge, le château entra alors dans le domaine royal. Devenu la résidence de printemps de la cour d'Espagne, qui l'abandonne en été pour </a:t>
            </a:r>
            <a:r>
              <a:rPr lang="fr-BE" sz="1400" dirty="0" smtClean="0">
                <a:hlinkClick r:id="rId5" tooltip="Palais royal de la Granja de San Ildefonso"/>
              </a:rPr>
              <a:t>San </a:t>
            </a:r>
            <a:r>
              <a:rPr lang="fr-BE" sz="1400" dirty="0" err="1" smtClean="0">
                <a:hlinkClick r:id="rId5" tooltip="Palais royal de la Granja de San Ildefonso"/>
              </a:rPr>
              <a:t>Ildefonso</a:t>
            </a:r>
            <a:r>
              <a:rPr lang="fr-BE" sz="1400" dirty="0" smtClean="0"/>
              <a:t>, il fut reconstruit à diverses reprises.</a:t>
            </a:r>
          </a:p>
          <a:p>
            <a:pPr marL="0" indent="0">
              <a:buFont typeface="Arial" panose="020B0604020202020204" pitchFamily="34" charset="0"/>
              <a:buNone/>
            </a:pPr>
            <a:r>
              <a:rPr lang="fr-BE" sz="1400" dirty="0" smtClean="0"/>
              <a:t>La chapelle publique, édifice remarquable qui renferme un tableau de </a:t>
            </a:r>
            <a:r>
              <a:rPr lang="fr-BE" sz="1400" dirty="0" smtClean="0">
                <a:hlinkClick r:id="rId6" tooltip="Titien"/>
              </a:rPr>
              <a:t>Titien</a:t>
            </a:r>
            <a:r>
              <a:rPr lang="fr-BE" sz="1400" dirty="0" smtClean="0"/>
              <a:t>, fut construite sous Philippe </a:t>
            </a:r>
            <a:r>
              <a:rPr lang="fr-BE" sz="1400" cap="all" dirty="0" smtClean="0"/>
              <a:t>II</a:t>
            </a:r>
            <a:r>
              <a:rPr lang="fr-BE" sz="1400" dirty="0" smtClean="0"/>
              <a:t>.</a:t>
            </a:r>
          </a:p>
          <a:p>
            <a:pPr marL="0" indent="0">
              <a:buFont typeface="Arial" panose="020B0604020202020204" pitchFamily="34" charset="0"/>
              <a:buNone/>
            </a:pPr>
            <a:r>
              <a:rPr lang="fr-BE" sz="1400" dirty="0" smtClean="0"/>
              <a:t>Il dispose d’immenses jardins et compte de nombreuses salles luxueuses parmi lesquelles on peut citer le cabinet arabe et le salon de porcelaine. De nombreuses toiles sont exposées au sein de ce palais pour la plupart réalisées par des peintres espagnols et italiens tel que </a:t>
            </a:r>
            <a:r>
              <a:rPr lang="fr-BE" sz="1400" dirty="0" smtClean="0">
                <a:hlinkClick r:id="rId7" tooltip="Luca Giordano"/>
              </a:rPr>
              <a:t>Luca Giordano</a:t>
            </a:r>
            <a:r>
              <a:rPr lang="fr-BE" sz="1400" dirty="0" smtClean="0"/>
              <a:t>. L’escalier d’honneur a été construit sous le règne de </a:t>
            </a:r>
            <a:r>
              <a:rPr lang="fr-BE" sz="1400" dirty="0" smtClean="0">
                <a:hlinkClick r:id="rId8" tooltip="Philippe V d'Espagne"/>
              </a:rPr>
              <a:t>Philippe </a:t>
            </a:r>
            <a:r>
              <a:rPr lang="fr-BE" sz="1400" cap="all" dirty="0" smtClean="0">
                <a:hlinkClick r:id="rId8" tooltip="Philippe V d'Espagne"/>
              </a:rPr>
              <a:t>V</a:t>
            </a:r>
            <a:r>
              <a:rPr lang="fr-BE" sz="1400" cap="all" dirty="0" smtClean="0"/>
              <a:t> </a:t>
            </a:r>
            <a:r>
              <a:rPr lang="fr-BE" sz="1400" dirty="0" smtClean="0"/>
              <a:t>par </a:t>
            </a:r>
            <a:r>
              <a:rPr lang="fr-BE" sz="1400" dirty="0" smtClean="0">
                <a:hlinkClick r:id="rId9" tooltip="Giacomo Bonavia"/>
              </a:rPr>
              <a:t>Giacomo </a:t>
            </a:r>
            <a:r>
              <a:rPr lang="fr-BE" sz="1400" dirty="0" err="1" smtClean="0">
                <a:hlinkClick r:id="rId9" tooltip="Giacomo Bonavia"/>
              </a:rPr>
              <a:t>Bonavia</a:t>
            </a:r>
            <a:r>
              <a:rPr lang="fr-BE" sz="1400" dirty="0" smtClean="0"/>
              <a:t>.</a:t>
            </a:r>
          </a:p>
          <a:p>
            <a:pPr marL="0" indent="0">
              <a:buFont typeface="Arial" panose="020B0604020202020204" pitchFamily="34" charset="0"/>
              <a:buNone/>
            </a:pPr>
            <a:endParaRPr lang="fr-BE" sz="1400" dirty="0" smtClean="0"/>
          </a:p>
          <a:p>
            <a:pPr marL="0" indent="0">
              <a:buFont typeface="Arial" panose="020B0604020202020204" pitchFamily="34" charset="0"/>
              <a:buNone/>
            </a:pPr>
            <a:endParaRPr lang="fr-BE" sz="1400" dirty="0" smtClean="0"/>
          </a:p>
          <a:p>
            <a:pPr marL="0" indent="0">
              <a:buFont typeface="Arial" panose="020B0604020202020204" pitchFamily="34" charset="0"/>
              <a:buNone/>
            </a:pPr>
            <a:endParaRPr lang="fr-BE" sz="1400" dirty="0"/>
          </a:p>
        </p:txBody>
      </p:sp>
    </p:spTree>
    <p:extLst>
      <p:ext uri="{BB962C8B-B14F-4D97-AF65-F5344CB8AC3E}">
        <p14:creationId xmlns:p14="http://schemas.microsoft.com/office/powerpoint/2010/main" val="1585408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0D82E2B-1F72-46FB-A825-F49399744D41}" type="slidenum">
              <a:rPr lang="fr-BE" smtClean="0"/>
              <a:t>18</a:t>
            </a:fld>
            <a:endParaRPr lang="fr-BE"/>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7032" y="2529707"/>
            <a:ext cx="2592288" cy="2029761"/>
          </a:xfrm>
          <a:prstGeom prst="rect">
            <a:avLst/>
          </a:prstGeom>
        </p:spPr>
      </p:pic>
      <p:sp>
        <p:nvSpPr>
          <p:cNvPr id="4" name="ZoneTexte 3"/>
          <p:cNvSpPr txBox="1"/>
          <p:nvPr/>
        </p:nvSpPr>
        <p:spPr>
          <a:xfrm>
            <a:off x="3068960" y="2267744"/>
            <a:ext cx="3672408" cy="261610"/>
          </a:xfrm>
          <a:prstGeom prst="rect">
            <a:avLst/>
          </a:prstGeom>
          <a:noFill/>
        </p:spPr>
        <p:txBody>
          <a:bodyPr wrap="square" rtlCol="0">
            <a:spAutoFit/>
          </a:bodyPr>
          <a:lstStyle/>
          <a:p>
            <a:pPr algn="ctr"/>
            <a:r>
              <a:rPr lang="fr-BE" sz="1100" b="1" i="1" dirty="0" smtClean="0"/>
              <a:t>Le Salon de Porcelaine</a:t>
            </a:r>
            <a:endParaRPr lang="fr-BE" sz="1100" b="1" i="1"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80" y="4669424"/>
            <a:ext cx="2880000" cy="19188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320" y="6773510"/>
            <a:ext cx="2880000" cy="1830938"/>
          </a:xfrm>
          <a:prstGeom prst="rect">
            <a:avLst/>
          </a:prstGeom>
        </p:spPr>
      </p:pic>
      <p:sp>
        <p:nvSpPr>
          <p:cNvPr id="7" name="ZoneTexte 6"/>
          <p:cNvSpPr txBox="1"/>
          <p:nvPr/>
        </p:nvSpPr>
        <p:spPr>
          <a:xfrm>
            <a:off x="476672" y="4211960"/>
            <a:ext cx="979755" cy="307777"/>
          </a:xfrm>
          <a:prstGeom prst="rect">
            <a:avLst/>
          </a:prstGeom>
          <a:noFill/>
        </p:spPr>
        <p:txBody>
          <a:bodyPr wrap="none" rtlCol="0">
            <a:spAutoFit/>
          </a:bodyPr>
          <a:lstStyle/>
          <a:p>
            <a:r>
              <a:rPr lang="fr-BE" sz="1400" b="1" i="1" dirty="0" smtClean="0"/>
              <a:t>Les Jardins</a:t>
            </a:r>
            <a:endParaRPr lang="fr-BE" sz="1400" b="1" i="1" dirty="0"/>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80" y="549042"/>
            <a:ext cx="2976059" cy="2032090"/>
          </a:xfrm>
          <a:prstGeom prst="rect">
            <a:avLst/>
          </a:prstGeom>
        </p:spPr>
      </p:pic>
      <p:sp>
        <p:nvSpPr>
          <p:cNvPr id="10" name="ZoneTexte 9"/>
          <p:cNvSpPr txBox="1"/>
          <p:nvPr/>
        </p:nvSpPr>
        <p:spPr>
          <a:xfrm>
            <a:off x="1124744" y="2627784"/>
            <a:ext cx="1728192" cy="261610"/>
          </a:xfrm>
          <a:prstGeom prst="rect">
            <a:avLst/>
          </a:prstGeom>
          <a:noFill/>
        </p:spPr>
        <p:txBody>
          <a:bodyPr wrap="square" rtlCol="0">
            <a:spAutoFit/>
          </a:bodyPr>
          <a:lstStyle/>
          <a:p>
            <a:pPr algn="ctr"/>
            <a:r>
              <a:rPr lang="fr-BE" sz="1100" b="1" i="1" dirty="0" smtClean="0"/>
              <a:t>Le Salon du Trône</a:t>
            </a:r>
            <a:endParaRPr lang="fr-BE" sz="1100" b="1" i="1" dirty="0"/>
          </a:p>
        </p:txBody>
      </p:sp>
    </p:spTree>
    <p:extLst>
      <p:ext uri="{BB962C8B-B14F-4D97-AF65-F5344CB8AC3E}">
        <p14:creationId xmlns:p14="http://schemas.microsoft.com/office/powerpoint/2010/main" val="2986618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0D82E2B-1F72-46FB-A825-F49399744D41}" type="slidenum">
              <a:rPr lang="fr-BE" smtClean="0"/>
              <a:t>19</a:t>
            </a:fld>
            <a:endParaRPr lang="fr-BE"/>
          </a:p>
        </p:txBody>
      </p:sp>
      <p:sp>
        <p:nvSpPr>
          <p:cNvPr id="3" name="Espace réservé du contenu 2"/>
          <p:cNvSpPr txBox="1">
            <a:spLocks/>
          </p:cNvSpPr>
          <p:nvPr/>
        </p:nvSpPr>
        <p:spPr>
          <a:xfrm>
            <a:off x="404664" y="323528"/>
            <a:ext cx="5966420" cy="164631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fr-BE" sz="1400" b="1" i="1" dirty="0" smtClean="0"/>
              <a:t>Le Musée du Prado</a:t>
            </a:r>
          </a:p>
          <a:p>
            <a:pPr marL="0" indent="0">
              <a:spcBef>
                <a:spcPts val="1000"/>
              </a:spcBef>
              <a:buFont typeface="Arial" panose="020B0604020202020204" pitchFamily="34" charset="0"/>
              <a:buNone/>
            </a:pPr>
            <a:r>
              <a:rPr lang="fr-BE" sz="1400" dirty="0" smtClean="0"/>
              <a:t>Le </a:t>
            </a:r>
            <a:r>
              <a:rPr lang="fr-BE" sz="1400" dirty="0" err="1" smtClean="0"/>
              <a:t>Museo</a:t>
            </a:r>
            <a:r>
              <a:rPr lang="fr-BE" sz="1400" dirty="0" smtClean="0"/>
              <a:t> </a:t>
            </a:r>
            <a:r>
              <a:rPr lang="fr-BE" sz="1400" dirty="0" err="1" smtClean="0"/>
              <a:t>del</a:t>
            </a:r>
            <a:r>
              <a:rPr lang="fr-BE" sz="1400" dirty="0" smtClean="0"/>
              <a:t> Prado abrite la plus importante collection de peinture espagnole au monde, mais la puissance passée de l'Empire a permis aux différents rois d'amasser des trésors en matière de peinture italienne, flamande et allemande. Au fil des années, le Prado a subi de profondes modifications ; la dernière, confiée à l'architecte Rafael </a:t>
            </a:r>
            <a:r>
              <a:rPr lang="fr-BE" sz="1400" dirty="0" err="1" smtClean="0"/>
              <a:t>Moneo</a:t>
            </a:r>
            <a:r>
              <a:rPr lang="fr-BE" sz="1400" dirty="0" smtClean="0"/>
              <a:t> et inaugurée en 2007, a fait passer la superficie de 25 600 à 44 300 m</a:t>
            </a:r>
            <a:r>
              <a:rPr lang="fr-BE" sz="1400" baseline="30000" dirty="0" smtClean="0"/>
              <a:t>2</a:t>
            </a:r>
            <a:r>
              <a:rPr lang="fr-BE" sz="1400" dirty="0" smtClean="0"/>
              <a:t>.</a:t>
            </a:r>
          </a:p>
          <a:p>
            <a:endParaRPr lang="fr-BE" sz="11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28" y="2228120"/>
            <a:ext cx="4204015" cy="2684986"/>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782" y="5292080"/>
            <a:ext cx="4437362" cy="2668580"/>
          </a:xfrm>
          <a:prstGeom prst="rect">
            <a:avLst/>
          </a:prstGeom>
        </p:spPr>
      </p:pic>
    </p:spTree>
    <p:extLst>
      <p:ext uri="{BB962C8B-B14F-4D97-AF65-F5344CB8AC3E}">
        <p14:creationId xmlns:p14="http://schemas.microsoft.com/office/powerpoint/2010/main" val="2866901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0D82E2B-1F72-46FB-A825-F49399744D41}" type="slidenum">
              <a:rPr lang="fr-BE" smtClean="0"/>
              <a:t>2</a:t>
            </a:fld>
            <a:endParaRPr lang="fr-BE"/>
          </a:p>
        </p:txBody>
      </p:sp>
      <p:sp>
        <p:nvSpPr>
          <p:cNvPr id="5" name="ZoneTexte 4"/>
          <p:cNvSpPr txBox="1"/>
          <p:nvPr/>
        </p:nvSpPr>
        <p:spPr>
          <a:xfrm>
            <a:off x="1052736" y="251520"/>
            <a:ext cx="4680520" cy="369332"/>
          </a:xfrm>
          <a:prstGeom prst="rect">
            <a:avLst/>
          </a:prstGeom>
          <a:noFill/>
          <a:effectLst>
            <a:outerShdw blurRad="50800" dist="38100" dir="10800000" algn="r" rotWithShape="0">
              <a:prstClr val="black">
                <a:alpha val="40000"/>
              </a:prstClr>
            </a:outerShdw>
            <a:softEdge rad="127000"/>
          </a:effectLst>
        </p:spPr>
        <p:txBody>
          <a:bodyPr wrap="square" rtlCol="0">
            <a:spAutoFit/>
          </a:bodyPr>
          <a:lstStyle/>
          <a:p>
            <a:pPr algn="ctr"/>
            <a:r>
              <a:rPr lang="fr-BE" i="1" dirty="0">
                <a:latin typeface="ImperialStd-Heavy" panose="00000900000000000000" pitchFamily="2" charset="0"/>
              </a:rPr>
              <a:t> « </a:t>
            </a:r>
            <a:r>
              <a:rPr lang="fr-BE" i="1" dirty="0" smtClean="0">
                <a:latin typeface="ImperialStd-Heavy" panose="00000900000000000000" pitchFamily="2" charset="0"/>
              </a:rPr>
              <a:t> Madrid  »</a:t>
            </a:r>
            <a:endParaRPr lang="fr-BE" dirty="0"/>
          </a:p>
        </p:txBody>
      </p:sp>
      <p:sp>
        <p:nvSpPr>
          <p:cNvPr id="6" name="ZoneTexte 5"/>
          <p:cNvSpPr txBox="1"/>
          <p:nvPr/>
        </p:nvSpPr>
        <p:spPr>
          <a:xfrm>
            <a:off x="476672" y="611560"/>
            <a:ext cx="5760640" cy="3016210"/>
          </a:xfrm>
          <a:prstGeom prst="rect">
            <a:avLst/>
          </a:prstGeom>
          <a:noFill/>
        </p:spPr>
        <p:txBody>
          <a:bodyPr wrap="square" rtlCol="0">
            <a:spAutoFit/>
          </a:bodyPr>
          <a:lstStyle/>
          <a:p>
            <a:pPr fontAlgn="base"/>
            <a:r>
              <a:rPr lang="fr-BE" sz="1400" b="1" i="1" dirty="0">
                <a:latin typeface="+mj-lt"/>
              </a:rPr>
              <a:t>Située au centre de la péninsule et de la Meseta, sur les contreforts de la sierra de Guadarrama, Madrid fut fondée à la fin du XIe siècle par l’émir Muhammad Ier, elle ne devint capitale de l‘Espagne qu’en 1561 sous l’impulsion de Philippe II. Madrid possède aujourd’hui un patrimoine historique et artistique des plus importants du monde.</a:t>
            </a:r>
          </a:p>
          <a:p>
            <a:pPr fontAlgn="base"/>
            <a:r>
              <a:rPr lang="fr-BE" sz="1400" b="1" i="1" dirty="0">
                <a:latin typeface="+mj-lt"/>
              </a:rPr>
              <a:t>L'héritage de ses deux grandes dynasties, les Habsbourg et les Bourbons, lui vaut une richesse artistique exceptionnelle, exposée au Prado ou aux musées Thyssen-</a:t>
            </a:r>
            <a:r>
              <a:rPr lang="fr-BE" sz="1400" b="1" i="1" dirty="0" err="1">
                <a:latin typeface="+mj-lt"/>
              </a:rPr>
              <a:t>Bornemisza</a:t>
            </a:r>
            <a:r>
              <a:rPr lang="fr-BE" sz="1400" b="1" i="1" dirty="0">
                <a:latin typeface="+mj-lt"/>
              </a:rPr>
              <a:t> et Reina </a:t>
            </a:r>
            <a:r>
              <a:rPr lang="fr-BE" sz="1400" b="1" i="1" dirty="0" err="1">
                <a:latin typeface="+mj-lt"/>
              </a:rPr>
              <a:t>Sofía</a:t>
            </a:r>
            <a:r>
              <a:rPr lang="fr-BE" sz="1400" b="1" i="1" dirty="0">
                <a:latin typeface="+mj-lt"/>
              </a:rPr>
              <a:t>. Cette ville cosmopolite a connu un développement extraordinaire lors des dernières décennies et frappe aujourd'hui par son animation incessante.</a:t>
            </a:r>
          </a:p>
          <a:p>
            <a:endParaRPr lang="fr-BE" sz="1400" i="1" dirty="0" smtClean="0">
              <a:latin typeface="ImperialStd-Heavy" panose="00000900000000000000" pitchFamily="2" charset="0"/>
            </a:endParaRPr>
          </a:p>
          <a:p>
            <a:endParaRPr lang="fr-BE" i="1" dirty="0" smtClean="0"/>
          </a:p>
          <a:p>
            <a:endParaRPr lang="fr-BE" i="1" dirty="0"/>
          </a:p>
        </p:txBody>
      </p:sp>
      <p:sp>
        <p:nvSpPr>
          <p:cNvPr id="10" name="ZoneTexte 9"/>
          <p:cNvSpPr txBox="1"/>
          <p:nvPr/>
        </p:nvSpPr>
        <p:spPr>
          <a:xfrm>
            <a:off x="2204864" y="5534526"/>
            <a:ext cx="2808312" cy="261610"/>
          </a:xfrm>
          <a:prstGeom prst="rect">
            <a:avLst/>
          </a:prstGeom>
          <a:noFill/>
        </p:spPr>
        <p:txBody>
          <a:bodyPr wrap="square" rtlCol="0">
            <a:spAutoFit/>
          </a:bodyPr>
          <a:lstStyle/>
          <a:p>
            <a:pPr algn="ctr"/>
            <a:r>
              <a:rPr lang="fr-BE" sz="1100" dirty="0" smtClean="0">
                <a:effectLst>
                  <a:outerShdw blurRad="38100" dist="38100" dir="2700000" algn="tl">
                    <a:srgbClr val="000000">
                      <a:alpha val="43137"/>
                    </a:srgbClr>
                  </a:outerShdw>
                </a:effectLst>
              </a:rPr>
              <a:t>Place de la Bourse  et son miroir d’eau</a:t>
            </a:r>
            <a:endParaRPr lang="fr-BE" sz="1100" dirty="0">
              <a:effectLst>
                <a:outerShdw blurRad="38100" dist="38100" dir="2700000" algn="tl">
                  <a:srgbClr val="000000">
                    <a:alpha val="43137"/>
                  </a:srgbClr>
                </a:outerShdw>
              </a:effectLst>
            </a:endParaRPr>
          </a:p>
        </p:txBody>
      </p:sp>
      <p:sp>
        <p:nvSpPr>
          <p:cNvPr id="14" name="ZoneTexte 13"/>
          <p:cNvSpPr txBox="1"/>
          <p:nvPr/>
        </p:nvSpPr>
        <p:spPr>
          <a:xfrm>
            <a:off x="404664" y="6146884"/>
            <a:ext cx="1706749" cy="369332"/>
          </a:xfrm>
          <a:prstGeom prst="rect">
            <a:avLst/>
          </a:prstGeom>
          <a:noFill/>
        </p:spPr>
        <p:txBody>
          <a:bodyPr wrap="none" rtlCol="0">
            <a:spAutoFit/>
          </a:bodyPr>
          <a:lstStyle/>
          <a:p>
            <a:r>
              <a:rPr lang="fr-BE" u="sng" dirty="0">
                <a:solidFill>
                  <a:schemeClr val="accent1">
                    <a:lumMod val="75000"/>
                  </a:schemeClr>
                </a:solidFill>
                <a:latin typeface="ImperialStd-Heavy" panose="00000900000000000000" pitchFamily="2" charset="0"/>
              </a:rPr>
              <a:t>PROGRAMME</a:t>
            </a:r>
            <a:endParaRPr lang="fr-BE" dirty="0"/>
          </a:p>
        </p:txBody>
      </p:sp>
      <p:sp>
        <p:nvSpPr>
          <p:cNvPr id="16" name="ZoneTexte 15"/>
          <p:cNvSpPr txBox="1"/>
          <p:nvPr/>
        </p:nvSpPr>
        <p:spPr>
          <a:xfrm>
            <a:off x="404664" y="6594608"/>
            <a:ext cx="4365104" cy="2369880"/>
          </a:xfrm>
          <a:prstGeom prst="rect">
            <a:avLst/>
          </a:prstGeom>
          <a:noFill/>
        </p:spPr>
        <p:txBody>
          <a:bodyPr wrap="square" rtlCol="0">
            <a:spAutoFit/>
          </a:bodyPr>
          <a:lstStyle/>
          <a:p>
            <a:r>
              <a:rPr lang="fr-BE" sz="1300" dirty="0"/>
              <a:t>1</a:t>
            </a:r>
            <a:r>
              <a:rPr lang="fr-BE" sz="1300" baseline="30000" dirty="0"/>
              <a:t>ER</a:t>
            </a:r>
            <a:r>
              <a:rPr lang="fr-BE" sz="1300" dirty="0"/>
              <a:t> JOUR :    </a:t>
            </a:r>
            <a:r>
              <a:rPr lang="fr-BE" sz="1300" dirty="0" smtClean="0"/>
              <a:t>21/09  </a:t>
            </a:r>
            <a:r>
              <a:rPr lang="fr-BE" sz="1300" dirty="0"/>
              <a:t>BRUXELLES – </a:t>
            </a:r>
            <a:r>
              <a:rPr lang="fr-BE" sz="1300" dirty="0" smtClean="0"/>
              <a:t> MADRID</a:t>
            </a:r>
            <a:endParaRPr lang="fr-BE" sz="1300" dirty="0"/>
          </a:p>
          <a:p>
            <a:endParaRPr lang="fr-BE" sz="1300" dirty="0"/>
          </a:p>
          <a:p>
            <a:r>
              <a:rPr lang="fr-BE" sz="1300" dirty="0" smtClean="0"/>
              <a:t>2</a:t>
            </a:r>
            <a:r>
              <a:rPr lang="fr-BE" sz="1300" baseline="30000" dirty="0" smtClean="0"/>
              <a:t>ème</a:t>
            </a:r>
            <a:r>
              <a:rPr lang="fr-BE" sz="1300" dirty="0" smtClean="0"/>
              <a:t> </a:t>
            </a:r>
            <a:r>
              <a:rPr lang="fr-BE" sz="1300" dirty="0"/>
              <a:t>JOUR :   </a:t>
            </a:r>
            <a:r>
              <a:rPr lang="fr-BE" sz="1300" dirty="0" smtClean="0"/>
              <a:t>22/09 MADRID</a:t>
            </a:r>
            <a:endParaRPr lang="fr-BE" sz="1300" dirty="0"/>
          </a:p>
          <a:p>
            <a:endParaRPr lang="fr-BE" sz="1300" dirty="0"/>
          </a:p>
          <a:p>
            <a:r>
              <a:rPr lang="fr-BE" sz="1300" dirty="0"/>
              <a:t>3</a:t>
            </a:r>
            <a:r>
              <a:rPr lang="fr-BE" sz="1300" baseline="30000" dirty="0"/>
              <a:t>ème</a:t>
            </a:r>
            <a:r>
              <a:rPr lang="fr-BE" sz="1300" dirty="0"/>
              <a:t> JOUR :   </a:t>
            </a:r>
            <a:r>
              <a:rPr lang="fr-BE" sz="1300" dirty="0" smtClean="0"/>
              <a:t>23/09 MADRID</a:t>
            </a:r>
            <a:endParaRPr lang="fr-BE" sz="1300" dirty="0"/>
          </a:p>
          <a:p>
            <a:endParaRPr lang="fr-BE" sz="1300" dirty="0"/>
          </a:p>
          <a:p>
            <a:r>
              <a:rPr lang="fr-BE" sz="1300" dirty="0"/>
              <a:t>4</a:t>
            </a:r>
            <a:r>
              <a:rPr lang="fr-BE" sz="1300" baseline="30000" dirty="0"/>
              <a:t>ème</a:t>
            </a:r>
            <a:r>
              <a:rPr lang="fr-BE" sz="1300" dirty="0"/>
              <a:t> JOUR :   </a:t>
            </a:r>
            <a:r>
              <a:rPr lang="fr-BE" sz="1300" dirty="0" smtClean="0"/>
              <a:t>24/09 MADRID - TOLEDE</a:t>
            </a:r>
            <a:endParaRPr lang="fr-BE" sz="1300" dirty="0"/>
          </a:p>
          <a:p>
            <a:endParaRPr lang="fr-BE" sz="1300" dirty="0"/>
          </a:p>
          <a:p>
            <a:r>
              <a:rPr lang="fr-BE" sz="1300" dirty="0"/>
              <a:t>5</a:t>
            </a:r>
            <a:r>
              <a:rPr lang="fr-BE" sz="1300" baseline="30000" dirty="0"/>
              <a:t>ème</a:t>
            </a:r>
            <a:r>
              <a:rPr lang="fr-BE" sz="1300" dirty="0"/>
              <a:t> JOUR :   </a:t>
            </a:r>
            <a:r>
              <a:rPr lang="fr-BE" sz="1300" dirty="0" smtClean="0"/>
              <a:t>25/09 MADRID – BRUXELLES</a:t>
            </a:r>
          </a:p>
          <a:p>
            <a:endParaRPr lang="fr-BE" sz="1300" dirty="0"/>
          </a:p>
          <a:p>
            <a:endParaRPr lang="fr-BE"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037" y="2943778"/>
            <a:ext cx="4091175" cy="3068382"/>
          </a:xfrm>
          <a:prstGeom prst="rect">
            <a:avLst/>
          </a:prstGeom>
        </p:spPr>
      </p:pic>
    </p:spTree>
    <p:extLst>
      <p:ext uri="{BB962C8B-B14F-4D97-AF65-F5344CB8AC3E}">
        <p14:creationId xmlns:p14="http://schemas.microsoft.com/office/powerpoint/2010/main" val="4169682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152" y="4932040"/>
            <a:ext cx="5884168" cy="4032448"/>
          </a:xfrm>
        </p:spPr>
        <p:txBody>
          <a:bodyPr>
            <a:normAutofit/>
          </a:bodyPr>
          <a:lstStyle/>
          <a:p>
            <a:pPr marL="0" indent="0" fontAlgn="base">
              <a:spcBef>
                <a:spcPts val="0"/>
              </a:spcBef>
              <a:spcAft>
                <a:spcPts val="600"/>
              </a:spcAft>
              <a:buNone/>
            </a:pPr>
            <a:r>
              <a:rPr lang="fr-BE" sz="1400" b="1" i="1" dirty="0" smtClean="0"/>
              <a:t>Jeunesse </a:t>
            </a:r>
            <a:r>
              <a:rPr lang="fr-BE" sz="1400" b="1" i="1" dirty="0"/>
              <a:t>et débuts artistiques de Goya</a:t>
            </a:r>
            <a:endParaRPr lang="fr-BE" sz="1400" i="1" dirty="0"/>
          </a:p>
          <a:p>
            <a:pPr marL="0" indent="0" fontAlgn="base">
              <a:buNone/>
            </a:pPr>
            <a:r>
              <a:rPr lang="fr-BE" sz="1400" dirty="0"/>
              <a:t>Fils de José de Goya et Gracia </a:t>
            </a:r>
            <a:r>
              <a:rPr lang="fr-BE" sz="1400" dirty="0" err="1"/>
              <a:t>Lucientes</a:t>
            </a:r>
            <a:r>
              <a:rPr lang="fr-BE" sz="1400" dirty="0"/>
              <a:t>, Francisco de Goya est né le 30 mars 1746 à </a:t>
            </a:r>
            <a:r>
              <a:rPr lang="fr-BE" sz="1400" dirty="0" err="1"/>
              <a:t>Fuendetodos</a:t>
            </a:r>
            <a:r>
              <a:rPr lang="fr-BE" sz="1400" dirty="0"/>
              <a:t>, près de Saragosse, en Espagne. Dès son plus jeune âge, il développe un grand intérêt pour l’art et intègre l’académie de dessin de José </a:t>
            </a:r>
            <a:r>
              <a:rPr lang="fr-BE" sz="1400" dirty="0" err="1"/>
              <a:t>Luzán</a:t>
            </a:r>
            <a:r>
              <a:rPr lang="fr-BE" sz="1400" dirty="0"/>
              <a:t>, à Saragosse, en 1759. Peu d’œuvres sont conservées de cette période, celles qui existent encore sont majoritairement des représentations religieuses de style baroque comme </a:t>
            </a:r>
            <a:r>
              <a:rPr lang="fr-BE" sz="1400" i="1" dirty="0"/>
              <a:t>La triple </a:t>
            </a:r>
            <a:r>
              <a:rPr lang="fr-BE" sz="1400" i="1" dirty="0" err="1"/>
              <a:t>generacion</a:t>
            </a:r>
            <a:r>
              <a:rPr lang="fr-BE" sz="1400" dirty="0"/>
              <a:t> (« La triple génération »). Il sort quatre ans plus tard de cette école et essaie alors d’entrer à l’académie San Fernando, à Madrid, pour perfectionner sa technique, mais il n’y parvient pas. Il décide donc de travailler avec Francisco </a:t>
            </a:r>
            <a:r>
              <a:rPr lang="fr-BE" sz="1400" dirty="0" err="1"/>
              <a:t>Bayeu</a:t>
            </a:r>
            <a:r>
              <a:rPr lang="fr-BE" sz="1400" dirty="0"/>
              <a:t>, un peintre reconnu.  </a:t>
            </a:r>
          </a:p>
          <a:p>
            <a:pPr marL="0" indent="0" fontAlgn="base">
              <a:buNone/>
            </a:pPr>
            <a:r>
              <a:rPr lang="fr-BE" sz="1400" dirty="0"/>
              <a:t>Autodidacte, Francisco de Goya parfait sa culture artistique en s’intéressant aux collections du Palais Royal de Madrid. Il part en Italie en 1770 et y reçoit son premier prix à Parme pour sa peinture </a:t>
            </a:r>
            <a:r>
              <a:rPr lang="fr-BE" sz="1400" i="1" dirty="0" err="1"/>
              <a:t>Aníbal</a:t>
            </a:r>
            <a:r>
              <a:rPr lang="fr-BE" sz="1400" i="1" dirty="0"/>
              <a:t> </a:t>
            </a:r>
            <a:r>
              <a:rPr lang="fr-BE" sz="1400" i="1" dirty="0" err="1"/>
              <a:t>vencedor</a:t>
            </a:r>
            <a:r>
              <a:rPr lang="fr-BE" sz="1400" i="1" dirty="0"/>
              <a:t> contempla </a:t>
            </a:r>
            <a:r>
              <a:rPr lang="fr-BE" sz="1400" i="1" dirty="0" err="1"/>
              <a:t>por</a:t>
            </a:r>
            <a:r>
              <a:rPr lang="fr-BE" sz="1400" i="1" dirty="0"/>
              <a:t> primera </a:t>
            </a:r>
            <a:r>
              <a:rPr lang="fr-BE" sz="1400" i="1" dirty="0" err="1"/>
              <a:t>vez</a:t>
            </a:r>
            <a:r>
              <a:rPr lang="fr-BE" sz="1400" i="1" dirty="0"/>
              <a:t> </a:t>
            </a:r>
            <a:r>
              <a:rPr lang="fr-BE" sz="1400" i="1" dirty="0" err="1"/>
              <a:t>Italia</a:t>
            </a:r>
            <a:r>
              <a:rPr lang="fr-BE" sz="1400" i="1" dirty="0"/>
              <a:t> </a:t>
            </a:r>
            <a:r>
              <a:rPr lang="fr-BE" sz="1400" i="1" dirty="0" err="1"/>
              <a:t>desde</a:t>
            </a:r>
            <a:r>
              <a:rPr lang="fr-BE" sz="1400" i="1" dirty="0"/>
              <a:t> los Alpes</a:t>
            </a:r>
            <a:r>
              <a:rPr lang="fr-BE" sz="1400" dirty="0"/>
              <a:t> (« Hannibal vainqueur, découvrant pour la première fois l’Italie depuis les Alpes »). Après un an en Italie, il rentre dans sa région natale avec un certain prestige qui lui permet de recevoir ses premières commandes cette même année, à 25 ans</a:t>
            </a:r>
            <a:r>
              <a:rPr lang="fr-BE" sz="1400" dirty="0" smtClean="0"/>
              <a:t>. </a:t>
            </a: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20</a:t>
            </a:fld>
            <a:endParaRPr lang="fr-BE"/>
          </a:p>
        </p:txBody>
      </p:sp>
      <p:sp>
        <p:nvSpPr>
          <p:cNvPr id="5" name="ZoneTexte 4"/>
          <p:cNvSpPr txBox="1"/>
          <p:nvPr/>
        </p:nvSpPr>
        <p:spPr>
          <a:xfrm>
            <a:off x="404664" y="467544"/>
            <a:ext cx="5760640" cy="1728678"/>
          </a:xfrm>
          <a:prstGeom prst="rect">
            <a:avLst/>
          </a:prstGeom>
          <a:noFill/>
        </p:spPr>
        <p:txBody>
          <a:bodyPr wrap="square" rtlCol="0">
            <a:spAutoFit/>
          </a:bodyPr>
          <a:lstStyle/>
          <a:p>
            <a:pPr fontAlgn="base"/>
            <a:r>
              <a:rPr lang="fr-BE" sz="1400" b="1" dirty="0" smtClean="0"/>
              <a:t>                                                       </a:t>
            </a:r>
            <a:r>
              <a:rPr lang="fr-BE" sz="1400" b="1" i="1" u="sng" dirty="0" smtClean="0"/>
              <a:t>Francisco </a:t>
            </a:r>
            <a:r>
              <a:rPr lang="fr-BE" sz="1400" b="1" i="1" u="sng" dirty="0"/>
              <a:t>de Goya</a:t>
            </a:r>
          </a:p>
          <a:p>
            <a:pPr fontAlgn="base">
              <a:spcBef>
                <a:spcPts val="1000"/>
              </a:spcBef>
            </a:pPr>
            <a:r>
              <a:rPr lang="fr-BE" sz="1400" dirty="0"/>
              <a:t>Francisco de Goya, dont le nom complet est Francisco José de Goya y </a:t>
            </a:r>
            <a:r>
              <a:rPr lang="fr-BE" sz="1400" dirty="0" err="1"/>
              <a:t>Lucientes</a:t>
            </a:r>
            <a:r>
              <a:rPr lang="fr-BE" sz="1400" dirty="0"/>
              <a:t>, est un peintre et graveur espagnol de la fin du XVIIIe siècle. Il est né en 1746 et est mort en 1828. Durant sa vie, il a fait preuve d’une technique artistique incomparable ainsi que d’un engagement politique de tous les instants. Il a aussi été le témoin des horreurs de son époque, ce qui l’a beaucoup influencé dans ses œuvres.</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5317" y="2411760"/>
            <a:ext cx="1929787" cy="2376021"/>
          </a:xfrm>
          <a:prstGeom prst="rect">
            <a:avLst/>
          </a:prstGeom>
        </p:spPr>
      </p:pic>
    </p:spTree>
    <p:extLst>
      <p:ext uri="{BB962C8B-B14F-4D97-AF65-F5344CB8AC3E}">
        <p14:creationId xmlns:p14="http://schemas.microsoft.com/office/powerpoint/2010/main" val="1050364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0D82E2B-1F72-46FB-A825-F49399744D41}" type="slidenum">
              <a:rPr lang="fr-BE" smtClean="0"/>
              <a:t>21</a:t>
            </a:fld>
            <a:endParaRPr lang="fr-BE"/>
          </a:p>
        </p:txBody>
      </p:sp>
      <p:pic>
        <p:nvPicPr>
          <p:cNvPr id="8" name="Image 7" descr="Les peintres Goya et Velázquez représentent le Christ crucifié">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156966" y="6228184"/>
            <a:ext cx="2857500" cy="2219325"/>
          </a:xfrm>
          <a:prstGeom prst="rect">
            <a:avLst/>
          </a:prstGeom>
          <a:noFill/>
          <a:ln>
            <a:noFill/>
          </a:ln>
        </p:spPr>
      </p:pic>
      <p:sp>
        <p:nvSpPr>
          <p:cNvPr id="9" name="ZoneTexte 8"/>
          <p:cNvSpPr txBox="1"/>
          <p:nvPr/>
        </p:nvSpPr>
        <p:spPr>
          <a:xfrm>
            <a:off x="404664" y="534898"/>
            <a:ext cx="5976664" cy="5478423"/>
          </a:xfrm>
          <a:prstGeom prst="rect">
            <a:avLst/>
          </a:prstGeom>
          <a:noFill/>
        </p:spPr>
        <p:txBody>
          <a:bodyPr wrap="square" rtlCol="0">
            <a:spAutoFit/>
          </a:bodyPr>
          <a:lstStyle/>
          <a:p>
            <a:pPr fontAlgn="base"/>
            <a:r>
              <a:rPr lang="fr-BE" sz="1400" dirty="0"/>
              <a:t>Dans sa vie privée, Goya est épanoui. Il se marie avec </a:t>
            </a:r>
            <a:r>
              <a:rPr lang="fr-BE" sz="1400" dirty="0" err="1"/>
              <a:t>Josefa</a:t>
            </a:r>
            <a:r>
              <a:rPr lang="fr-BE" sz="1400" dirty="0"/>
              <a:t> </a:t>
            </a:r>
            <a:r>
              <a:rPr lang="fr-BE" sz="1400" dirty="0" err="1"/>
              <a:t>Bayeu</a:t>
            </a:r>
            <a:r>
              <a:rPr lang="fr-BE" sz="1400" dirty="0"/>
              <a:t>, la sœur de Francisco </a:t>
            </a:r>
            <a:r>
              <a:rPr lang="fr-BE" sz="1400" dirty="0" err="1"/>
              <a:t>Bayeu</a:t>
            </a:r>
            <a:r>
              <a:rPr lang="fr-BE" sz="1400" dirty="0"/>
              <a:t>, en 1773. Ils ont plusieurs enfants ensemble, mais un seul arrive à l’âge adulte : Francisco Javier de Goya.</a:t>
            </a:r>
          </a:p>
          <a:p>
            <a:pPr fontAlgn="base"/>
            <a:r>
              <a:rPr lang="fr-BE" sz="1400" dirty="0"/>
              <a:t>En 1774, Goya commence à se faire un nom, les œuvres qu’il livre étant appréciées. Anton Raphael Mengs, un peintre néoclassique très influent, l’incite même à revenir à Madrid où il peut prétendre à des commandes plus importantes. Goya retourne donc à la capitale espagnole l’année suivante et reçoit quelques mois plus tard une demande pour décorer certaines salles des palais de l’Escurial et du Prado. Son travail est même remarqué par la famille royale.</a:t>
            </a:r>
          </a:p>
          <a:p>
            <a:pPr fontAlgn="base"/>
            <a:r>
              <a:rPr lang="fr-BE" sz="1400" dirty="0"/>
              <a:t>Goya est contacté par Charles III, le roi d’Espagne, à la fin des années 1770 et commence alors à travailler directement pour la famille royale. Son nouveau statut lui permet d’intégrer un cercle d’intellectuels espagnols inspirés par les idées du siècle des Lumières. C’est à ce moment-là que Goya commença à affirmer son engagement politique, qui se retrouvera plus tard dans ses œuvres.</a:t>
            </a:r>
          </a:p>
          <a:p>
            <a:pPr fontAlgn="base"/>
            <a:r>
              <a:rPr lang="fr-BE" sz="1400" dirty="0"/>
              <a:t>Plus les années passent, plus l’influence de Diego Velázquez se retrouve dans les travaux de Goya. Ce dernier a commencé par faire des gravures en copiant quelques-unes des œuvres de son maître. Il s’inspire ensuite de son travail à plusieurs reprises : Goya se représente dans son tableau </a:t>
            </a:r>
            <a:r>
              <a:rPr lang="fr-BE" sz="1400" i="1" dirty="0"/>
              <a:t>La </a:t>
            </a:r>
            <a:r>
              <a:rPr lang="fr-BE" sz="1400" i="1" dirty="0" err="1"/>
              <a:t>familia</a:t>
            </a:r>
            <a:r>
              <a:rPr lang="fr-BE" sz="1400" i="1" dirty="0"/>
              <a:t> de Carlos IV</a:t>
            </a:r>
            <a:r>
              <a:rPr lang="fr-BE" sz="1400" dirty="0"/>
              <a:t> (« La Famille de Charles IV ») tout comme Velázquez l’avait fait dans </a:t>
            </a:r>
            <a:r>
              <a:rPr lang="fr-BE" sz="1400" i="1" dirty="0"/>
              <a:t>Las </a:t>
            </a:r>
            <a:r>
              <a:rPr lang="fr-BE" sz="1400" i="1" dirty="0" err="1"/>
              <a:t>Meninas</a:t>
            </a:r>
            <a:r>
              <a:rPr lang="fr-BE" sz="1400" dirty="0"/>
              <a:t> (« Les Ménines ») ; il a aussi été le premier à peindre un nu (</a:t>
            </a:r>
            <a:r>
              <a:rPr lang="fr-BE" sz="1400" i="1" dirty="0"/>
              <a:t>La Maja </a:t>
            </a:r>
            <a:r>
              <a:rPr lang="fr-BE" sz="1400" i="1" dirty="0" err="1"/>
              <a:t>desnuda</a:t>
            </a:r>
            <a:r>
              <a:rPr lang="fr-BE" sz="1400" dirty="0"/>
              <a:t> – « La Maja nue ») depuis Velázquez en 1650 (</a:t>
            </a:r>
            <a:r>
              <a:rPr lang="fr-BE" sz="1400" i="1" dirty="0"/>
              <a:t>La Venus Del </a:t>
            </a:r>
            <a:r>
              <a:rPr lang="fr-BE" sz="1400" i="1" dirty="0" err="1"/>
              <a:t>espejo</a:t>
            </a:r>
            <a:r>
              <a:rPr lang="fr-BE" sz="1400" dirty="0"/>
              <a:t> – « La Vénus du miroir ») et techniquement, ils utilisent tous deux une lumière assez dramatique, comme dans leurs deux représentations du Christ crucifié (Velázquez à gauche et Goya à droite).</a:t>
            </a:r>
          </a:p>
        </p:txBody>
      </p:sp>
    </p:spTree>
    <p:extLst>
      <p:ext uri="{BB962C8B-B14F-4D97-AF65-F5344CB8AC3E}">
        <p14:creationId xmlns:p14="http://schemas.microsoft.com/office/powerpoint/2010/main" val="1447692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900" y="539553"/>
            <a:ext cx="6172200" cy="1728191"/>
          </a:xfrm>
        </p:spPr>
        <p:txBody>
          <a:bodyPr>
            <a:normAutofit/>
          </a:bodyPr>
          <a:lstStyle/>
          <a:p>
            <a:pPr marL="0" indent="0">
              <a:buNone/>
            </a:pPr>
            <a:r>
              <a:rPr lang="fr-BE" sz="1400" dirty="0"/>
              <a:t>Le succès grandissant de Goya ne fait cependant pas que des heureux. À partir de 1780, Francisco </a:t>
            </a:r>
            <a:r>
              <a:rPr lang="fr-BE" sz="1400" dirty="0" err="1"/>
              <a:t>Bayeu</a:t>
            </a:r>
            <a:r>
              <a:rPr lang="fr-BE" sz="1400" dirty="0"/>
              <a:t> devient jaloux de son beau-frère, ce qui contraint ce dernier à prendre ses distances avec l’homme qui lui a pourtant permis de se faire un nom. À partir de 1783, Goya travaille principalement pour l’aristocratie espagnole : après avoir servi Don Luis, l’un des frères du roi, il peint pour le marquis de </a:t>
            </a:r>
            <a:r>
              <a:rPr lang="fr-BE" sz="1400" dirty="0" err="1"/>
              <a:t>Peñafiel</a:t>
            </a:r>
            <a:r>
              <a:rPr lang="fr-BE" sz="1400" dirty="0"/>
              <a:t> et devient même directeur adjoint de la peinture à l’académie de San Fernando, qu’il n’avait pas réussi à intégrer comme élève plus jeune.</a:t>
            </a:r>
          </a:p>
          <a:p>
            <a:pPr marL="0" indent="0">
              <a:buNone/>
            </a:pP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22</a:t>
            </a:fld>
            <a:endParaRPr lang="fr-BE"/>
          </a:p>
        </p:txBody>
      </p:sp>
      <p:sp>
        <p:nvSpPr>
          <p:cNvPr id="5" name="ZoneTexte 4"/>
          <p:cNvSpPr txBox="1"/>
          <p:nvPr/>
        </p:nvSpPr>
        <p:spPr>
          <a:xfrm>
            <a:off x="404664" y="2123728"/>
            <a:ext cx="5976664" cy="3082895"/>
          </a:xfrm>
          <a:prstGeom prst="rect">
            <a:avLst/>
          </a:prstGeom>
          <a:noFill/>
        </p:spPr>
        <p:txBody>
          <a:bodyPr wrap="square" rtlCol="0">
            <a:spAutoFit/>
          </a:bodyPr>
          <a:lstStyle/>
          <a:p>
            <a:pPr fontAlgn="base">
              <a:spcAft>
                <a:spcPts val="600"/>
              </a:spcAft>
            </a:pPr>
            <a:r>
              <a:rPr lang="fr-BE" sz="1400" b="1" i="1" dirty="0"/>
              <a:t>Goya au service du roi d’Espagne</a:t>
            </a:r>
          </a:p>
          <a:p>
            <a:pPr fontAlgn="base"/>
            <a:r>
              <a:rPr lang="fr-BE" sz="1400" dirty="0"/>
              <a:t>Quelques années plus tard, en 1786, Goya a l’honneur de devenir le peintre du roi d’Espagne. Il travaille plusieurs années sur les tapisseries ornant plusieurs salles du palais du Prado. C’est à partir de cette période que le peintre commence à s’engager socialement : alors que précédemment il représentait simplement les aristocrates qui lui passaient des commandes, Goya commence à intégrer dès 1790 un point de vue personnel critiquant la société dans certaines de ses œuvres. C’est par exemple le cas dans </a:t>
            </a:r>
            <a:r>
              <a:rPr lang="fr-BE" sz="1400" i="1" dirty="0"/>
              <a:t>El </a:t>
            </a:r>
            <a:r>
              <a:rPr lang="fr-BE" sz="1400" i="1" dirty="0" err="1"/>
              <a:t>pelele</a:t>
            </a:r>
            <a:r>
              <a:rPr lang="fr-BE" sz="1400" dirty="0"/>
              <a:t> (« Le pantin ») : quatre femmes, sûrement des dames de la Cour, jouent au « </a:t>
            </a:r>
            <a:r>
              <a:rPr lang="fr-BE" sz="1400" dirty="0" err="1"/>
              <a:t>pelele</a:t>
            </a:r>
            <a:r>
              <a:rPr lang="fr-BE" sz="1400" dirty="0"/>
              <a:t> », un jeu qui consiste à faire rebondir un homme sur un drap. Dans la scène, l’homme est représenté comme un pantin désarticulé, afin de prendre en contre-pied la situation réelle des femmes en Espagne qui sont souvent dominées et réduites au silence par les hommes</a:t>
            </a:r>
            <a:r>
              <a:rPr lang="fr-BE" dirty="0"/>
              <a:t>.</a:t>
            </a:r>
          </a:p>
        </p:txBody>
      </p:sp>
      <p:pic>
        <p:nvPicPr>
          <p:cNvPr id="7" name="Image 6" descr="Le peintre Francisco de Goya a peint El pelel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492896" y="5364088"/>
            <a:ext cx="2232248" cy="3096344"/>
          </a:xfrm>
          <a:prstGeom prst="rect">
            <a:avLst/>
          </a:prstGeom>
          <a:noFill/>
          <a:ln>
            <a:noFill/>
          </a:ln>
        </p:spPr>
      </p:pic>
    </p:spTree>
    <p:extLst>
      <p:ext uri="{BB962C8B-B14F-4D97-AF65-F5344CB8AC3E}">
        <p14:creationId xmlns:p14="http://schemas.microsoft.com/office/powerpoint/2010/main" val="3300619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152" y="481599"/>
            <a:ext cx="6172200" cy="3154297"/>
          </a:xfrm>
        </p:spPr>
        <p:txBody>
          <a:bodyPr>
            <a:normAutofit/>
          </a:bodyPr>
          <a:lstStyle/>
          <a:p>
            <a:pPr marL="0" indent="0">
              <a:buNone/>
            </a:pPr>
            <a:r>
              <a:rPr lang="fr-BE" sz="1400" dirty="0"/>
              <a:t>En 1788, Charles IV arrive au pouvoir et donne, dès l’année suivante, à Goya le titre de peintre de la Chambre dès l’année suivante. Il est alors chargé de faire des portraits officiels de la famille royale et accède à un bon statut social. Cependant, au même moment, la révolution a lieu en France et Goya ainsi que le cercle d’intellectuels auquel il appartient soutiennent certaines des idées qui émergent là-bas. À cause de cela, le roi prend ses distances avec son peintre. Goya continue cependant de travailler pour la famille royale et peint en particulier </a:t>
            </a:r>
            <a:r>
              <a:rPr lang="fr-BE" sz="1400" i="1" dirty="0"/>
              <a:t>La </a:t>
            </a:r>
            <a:r>
              <a:rPr lang="fr-BE" sz="1400" i="1" dirty="0" err="1"/>
              <a:t>familia</a:t>
            </a:r>
            <a:r>
              <a:rPr lang="fr-BE" sz="1400" i="1" dirty="0"/>
              <a:t> de Carlos IV</a:t>
            </a:r>
            <a:r>
              <a:rPr lang="fr-BE" sz="1400" dirty="0"/>
              <a:t> (« La famille de Charles IV ») en 1800. Cette peinture devient le plus célèbre portrait d’une famille royale réalisé par Goya, alors qu’il est aussi l’un des moins conventionnels. En effet, le roi ne domine pas sa famille, il n’est pas au milieu du tableau, dans la lumière : c’est la reine, Marie-Louise, qui « règne » sur sa famille, mais sûrement aussi sur l’Espagne. Dans cette œuvre, Goya a voulu représenter le roi sous l’influence de sa femme et ainsi critiquer la politique menée par cette dernière.</a:t>
            </a:r>
          </a:p>
          <a:p>
            <a:pPr marL="0" indent="0">
              <a:buNone/>
            </a:pP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23</a:t>
            </a:fld>
            <a:endParaRPr lang="fr-BE"/>
          </a:p>
        </p:txBody>
      </p:sp>
      <p:sp>
        <p:nvSpPr>
          <p:cNvPr id="6" name="ZoneTexte 5"/>
          <p:cNvSpPr txBox="1"/>
          <p:nvPr/>
        </p:nvSpPr>
        <p:spPr>
          <a:xfrm>
            <a:off x="1349152" y="4148336"/>
            <a:ext cx="4680520" cy="369332"/>
          </a:xfrm>
          <a:prstGeom prst="rect">
            <a:avLst/>
          </a:prstGeom>
          <a:noFill/>
        </p:spPr>
        <p:txBody>
          <a:bodyPr wrap="square" rtlCol="0">
            <a:spAutoFit/>
          </a:bodyPr>
          <a:lstStyle/>
          <a:p>
            <a:endParaRPr lang="fr-BE" dirty="0"/>
          </a:p>
        </p:txBody>
      </p:sp>
      <p:pic>
        <p:nvPicPr>
          <p:cNvPr id="7" name="Image 6" descr="Le peintre Francisco de Goya a peint La familia de Carlos IV">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285875" y="3779912"/>
            <a:ext cx="4286250" cy="3562350"/>
          </a:xfrm>
          <a:prstGeom prst="rect">
            <a:avLst/>
          </a:prstGeom>
          <a:noFill/>
          <a:ln>
            <a:noFill/>
          </a:ln>
        </p:spPr>
      </p:pic>
    </p:spTree>
    <p:extLst>
      <p:ext uri="{BB962C8B-B14F-4D97-AF65-F5344CB8AC3E}">
        <p14:creationId xmlns:p14="http://schemas.microsoft.com/office/powerpoint/2010/main" val="971929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900" y="539552"/>
            <a:ext cx="6172200" cy="2304256"/>
          </a:xfrm>
        </p:spPr>
        <p:txBody>
          <a:bodyPr>
            <a:normAutofit/>
          </a:bodyPr>
          <a:lstStyle/>
          <a:p>
            <a:pPr marL="0" indent="0" fontAlgn="base">
              <a:buNone/>
            </a:pPr>
            <a:r>
              <a:rPr lang="fr-BE" sz="1400" dirty="0"/>
              <a:t>Bien que Goya reste au service du roi, les années 1790 ont été difficiles pour lui. En 1792, il tombe gravement malade. La méningite dont il souffre pendant plusieurs mois l’affaiblit physiquement et le rend sourd, ce qui l’isole complètement du monde extérieur. À partir de cette période, Goya passe à un style artistique plus sombre. L’une des œuvres les plus connues de cette période est </a:t>
            </a:r>
            <a:r>
              <a:rPr lang="fr-BE" sz="1400" i="1" dirty="0" err="1"/>
              <a:t>Saturno</a:t>
            </a:r>
            <a:r>
              <a:rPr lang="fr-BE" sz="1400" i="1" dirty="0"/>
              <a:t> </a:t>
            </a:r>
            <a:r>
              <a:rPr lang="fr-BE" sz="1400" i="1" dirty="0" err="1"/>
              <a:t>devorando</a:t>
            </a:r>
            <a:r>
              <a:rPr lang="fr-BE" sz="1400" i="1" dirty="0"/>
              <a:t> a un </a:t>
            </a:r>
            <a:r>
              <a:rPr lang="fr-BE" sz="1400" i="1" dirty="0" err="1"/>
              <a:t>hijo</a:t>
            </a:r>
            <a:r>
              <a:rPr lang="fr-BE" sz="1400" dirty="0"/>
              <a:t> (« Saturne dévorant un de ses fils ») : les couleurs sont très sombres (uniquement noires, grises et marrons), la lumière vient essentiellement du corps de l’enfant dévoré. La scène est cruelle, les yeux exorbités de Saturne ajoutent un côté tragique</a:t>
            </a:r>
            <a:r>
              <a:rPr lang="fr-BE" sz="1400" dirty="0" smtClean="0"/>
              <a:t>.</a:t>
            </a: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24</a:t>
            </a:fld>
            <a:endParaRPr lang="fr-BE"/>
          </a:p>
        </p:txBody>
      </p:sp>
      <p:sp>
        <p:nvSpPr>
          <p:cNvPr id="5" name="ZoneTexte 4"/>
          <p:cNvSpPr txBox="1"/>
          <p:nvPr/>
        </p:nvSpPr>
        <p:spPr>
          <a:xfrm>
            <a:off x="476672" y="6933163"/>
            <a:ext cx="5760640" cy="2031325"/>
          </a:xfrm>
          <a:prstGeom prst="rect">
            <a:avLst/>
          </a:prstGeom>
          <a:noFill/>
        </p:spPr>
        <p:txBody>
          <a:bodyPr wrap="square" rtlCol="0">
            <a:spAutoFit/>
          </a:bodyPr>
          <a:lstStyle/>
          <a:p>
            <a:pPr fontAlgn="base"/>
            <a:r>
              <a:rPr lang="fr-BE" sz="1400" dirty="0"/>
              <a:t>En 1795, Francisco </a:t>
            </a:r>
            <a:r>
              <a:rPr lang="fr-BE" sz="1400" dirty="0" err="1"/>
              <a:t>Bayeu</a:t>
            </a:r>
            <a:r>
              <a:rPr lang="fr-BE" sz="1400" dirty="0"/>
              <a:t> décède. Goya revendique alors la place de premier peintre de la Chambre qu’occupait son beau-frère, alors qu’il était peintre de la Chambre depuis 1788. Cependant, ce poste lui a été refusé. Il devient directeur de la peinture à l’académie de San Fernando alors qu’il y occupait le poste de directeur adjoint de la peinture depuis dix ans. Goya est malheureusement contraint de démissionner deux ans plus tard pour des problèmes de santé.</a:t>
            </a:r>
          </a:p>
          <a:p>
            <a:endParaRPr lang="fr-BE" sz="1400" dirty="0"/>
          </a:p>
          <a:p>
            <a:endParaRPr lang="fr-BE" sz="1400" dirty="0"/>
          </a:p>
        </p:txBody>
      </p:sp>
      <p:pic>
        <p:nvPicPr>
          <p:cNvPr id="7" name="Image 6" descr="Le peintre Francisco de Goya a peint Saturno devorando a un hijo">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04864" y="2843808"/>
            <a:ext cx="2592288" cy="3888432"/>
          </a:xfrm>
          <a:prstGeom prst="rect">
            <a:avLst/>
          </a:prstGeom>
          <a:noFill/>
          <a:ln>
            <a:noFill/>
          </a:ln>
        </p:spPr>
      </p:pic>
    </p:spTree>
    <p:extLst>
      <p:ext uri="{BB962C8B-B14F-4D97-AF65-F5344CB8AC3E}">
        <p14:creationId xmlns:p14="http://schemas.microsoft.com/office/powerpoint/2010/main" val="2859104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152" y="481599"/>
            <a:ext cx="6172200" cy="2578233"/>
          </a:xfrm>
        </p:spPr>
        <p:txBody>
          <a:bodyPr>
            <a:normAutofit/>
          </a:bodyPr>
          <a:lstStyle/>
          <a:p>
            <a:pPr marL="0" indent="0" fontAlgn="base">
              <a:buNone/>
            </a:pPr>
            <a:r>
              <a:rPr lang="fr-BE" sz="1400" dirty="0"/>
              <a:t>En 1812, la femme de Goya, </a:t>
            </a:r>
            <a:r>
              <a:rPr lang="fr-BE" sz="1400" dirty="0" err="1"/>
              <a:t>Josefa</a:t>
            </a:r>
            <a:r>
              <a:rPr lang="fr-BE" sz="1400" dirty="0"/>
              <a:t>, décède. Deux ans plus tard, Ferdinand VII revient au pouvoir et réinstaure l’absolutisme en Espagne. Cet évènement, combiné à la pression de l’Inquisition et à la faiblesse physique de Goya, pousse l’artiste à s’exiler à Bordeaux. C’est là qu’il réalise ses œuvres les plus sombres, comme </a:t>
            </a:r>
            <a:r>
              <a:rPr lang="fr-BE" sz="1400" i="1" dirty="0"/>
              <a:t>Los </a:t>
            </a:r>
            <a:r>
              <a:rPr lang="fr-BE" sz="1400" i="1" dirty="0" err="1"/>
              <a:t>toros</a:t>
            </a:r>
            <a:r>
              <a:rPr lang="fr-BE" sz="1400" i="1" dirty="0"/>
              <a:t> de </a:t>
            </a:r>
            <a:r>
              <a:rPr lang="fr-BE" sz="1400" i="1" dirty="0" err="1"/>
              <a:t>Burdeos</a:t>
            </a:r>
            <a:r>
              <a:rPr lang="fr-BE" sz="1400" dirty="0"/>
              <a:t> (« Les Taureaux de Bordeaux ») ou </a:t>
            </a:r>
            <a:r>
              <a:rPr lang="fr-BE" sz="1400" i="1" dirty="0"/>
              <a:t>La </a:t>
            </a:r>
            <a:r>
              <a:rPr lang="fr-BE" sz="1400" i="1" dirty="0" err="1"/>
              <a:t>romería</a:t>
            </a:r>
            <a:r>
              <a:rPr lang="fr-BE" sz="1400" i="1" dirty="0"/>
              <a:t> de San </a:t>
            </a:r>
            <a:r>
              <a:rPr lang="fr-BE" sz="1400" i="1" dirty="0" err="1"/>
              <a:t>Isidro</a:t>
            </a:r>
            <a:r>
              <a:rPr lang="fr-BE" sz="1400" dirty="0"/>
              <a:t> (« Le pèlerinage à l’ermitage de San </a:t>
            </a:r>
            <a:r>
              <a:rPr lang="fr-BE" sz="1400" dirty="0" err="1"/>
              <a:t>Isidro</a:t>
            </a:r>
            <a:r>
              <a:rPr lang="fr-BE" sz="1400" dirty="0"/>
              <a:t> »).</a:t>
            </a:r>
          </a:p>
          <a:p>
            <a:pPr marL="0" indent="0" fontAlgn="base">
              <a:buNone/>
            </a:pPr>
            <a:r>
              <a:rPr lang="fr-BE" sz="1400" dirty="0"/>
              <a:t>Goya décède le 16 avril 1828 à Bordeaux. Il est alors inhumé au cimetière des Chartreux, mais est exhumé en 1899 afin d’être transféré au mausolée au cimetière de la sacramental de San </a:t>
            </a:r>
            <a:r>
              <a:rPr lang="fr-BE" sz="1400" dirty="0" err="1"/>
              <a:t>Isidro</a:t>
            </a:r>
            <a:r>
              <a:rPr lang="fr-BE" sz="1400" dirty="0"/>
              <a:t>. Il est à nouveau transféré en 1919 dans l’église de San Antonio de la </a:t>
            </a:r>
            <a:r>
              <a:rPr lang="fr-BE" sz="1400" dirty="0" err="1"/>
              <a:t>Floria</a:t>
            </a:r>
            <a:r>
              <a:rPr lang="fr-BE" sz="1400" dirty="0"/>
              <a:t>.</a:t>
            </a:r>
          </a:p>
          <a:p>
            <a:pPr marL="0" indent="0">
              <a:buNone/>
            </a:pPr>
            <a:r>
              <a:rPr lang="fr-BE" sz="1400" b="1" dirty="0"/>
              <a:t> </a:t>
            </a:r>
            <a:endParaRPr lang="fr-BE" sz="1400" dirty="0"/>
          </a:p>
          <a:p>
            <a:pPr marL="0" indent="0">
              <a:buNone/>
            </a:pP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25</a:t>
            </a:fld>
            <a:endParaRPr lang="fr-BE"/>
          </a:p>
        </p:txBody>
      </p:sp>
      <p:sp>
        <p:nvSpPr>
          <p:cNvPr id="5" name="ZoneTexte 4"/>
          <p:cNvSpPr txBox="1"/>
          <p:nvPr/>
        </p:nvSpPr>
        <p:spPr>
          <a:xfrm>
            <a:off x="548680" y="3347864"/>
            <a:ext cx="5760640" cy="1600438"/>
          </a:xfrm>
          <a:prstGeom prst="rect">
            <a:avLst/>
          </a:prstGeom>
          <a:noFill/>
        </p:spPr>
        <p:txBody>
          <a:bodyPr wrap="square" rtlCol="0">
            <a:spAutoFit/>
          </a:bodyPr>
          <a:lstStyle/>
          <a:p>
            <a:r>
              <a:rPr lang="fr-BE" sz="1400" b="1" dirty="0" smtClean="0"/>
              <a:t>                                                    </a:t>
            </a:r>
            <a:r>
              <a:rPr lang="fr-BE" sz="1400" b="1" i="1" u="sng" dirty="0"/>
              <a:t>Diego Vélasquez</a:t>
            </a:r>
            <a:endParaRPr lang="fr-BE" sz="1400" b="1" i="1" u="sng" dirty="0" smtClean="0"/>
          </a:p>
          <a:p>
            <a:endParaRPr lang="fr-BE" sz="1400" b="1" dirty="0"/>
          </a:p>
          <a:p>
            <a:r>
              <a:rPr lang="fr-BE" sz="1400" dirty="0" smtClean="0"/>
              <a:t>baptisé </a:t>
            </a:r>
            <a:r>
              <a:rPr lang="fr-BE" sz="1400" dirty="0"/>
              <a:t>à </a:t>
            </a:r>
            <a:r>
              <a:rPr lang="fr-BE" sz="1400" dirty="0">
                <a:hlinkClick r:id="rId2" tooltip="Séville"/>
              </a:rPr>
              <a:t>Séville</a:t>
            </a:r>
            <a:r>
              <a:rPr lang="fr-BE" sz="1400" dirty="0"/>
              <a:t> le </a:t>
            </a:r>
            <a:r>
              <a:rPr lang="fr-BE" sz="1400" dirty="0">
                <a:hlinkClick r:id="rId3" tooltip="6 juin"/>
              </a:rPr>
              <a:t>6 juin</a:t>
            </a:r>
            <a:r>
              <a:rPr lang="fr-BE" sz="1400" dirty="0"/>
              <a:t> </a:t>
            </a:r>
            <a:r>
              <a:rPr lang="fr-BE" sz="1400" dirty="0">
                <a:hlinkClick r:id="rId4" tooltip="1599 en arts plastiques"/>
              </a:rPr>
              <a:t>1599</a:t>
            </a:r>
            <a:r>
              <a:rPr lang="fr-BE" sz="1400" dirty="0"/>
              <a:t> et mort à </a:t>
            </a:r>
            <a:r>
              <a:rPr lang="fr-BE" sz="1400" dirty="0">
                <a:hlinkClick r:id="rId5" tooltip="Madrid"/>
              </a:rPr>
              <a:t>Madrid</a:t>
            </a:r>
            <a:r>
              <a:rPr lang="fr-BE" sz="1400" dirty="0"/>
              <a:t> le </a:t>
            </a:r>
            <a:r>
              <a:rPr lang="fr-BE" sz="1400" dirty="0">
                <a:hlinkClick r:id="rId6" tooltip="6 août"/>
              </a:rPr>
              <a:t>6 août</a:t>
            </a:r>
            <a:r>
              <a:rPr lang="fr-BE" sz="1400" dirty="0"/>
              <a:t> </a:t>
            </a:r>
            <a:r>
              <a:rPr lang="fr-BE" sz="1400" dirty="0">
                <a:hlinkClick r:id="rId7" tooltip="1660 en arts plastiques"/>
              </a:rPr>
              <a:t>1660</a:t>
            </a:r>
            <a:r>
              <a:rPr lang="fr-BE" sz="1400" dirty="0"/>
              <a:t>, est un </a:t>
            </a:r>
            <a:r>
              <a:rPr lang="fr-BE" sz="1400" dirty="0">
                <a:hlinkClick r:id="rId8" tooltip="Artiste peintre"/>
              </a:rPr>
              <a:t>peintre</a:t>
            </a:r>
            <a:r>
              <a:rPr lang="fr-BE" sz="1400" dirty="0"/>
              <a:t> </a:t>
            </a:r>
            <a:r>
              <a:rPr lang="fr-BE" sz="1400" dirty="0">
                <a:hlinkClick r:id="rId9" tooltip="Baroque"/>
              </a:rPr>
              <a:t>baroque</a:t>
            </a:r>
            <a:r>
              <a:rPr lang="fr-BE" sz="1400" dirty="0"/>
              <a:t> espagnol.</a:t>
            </a:r>
          </a:p>
          <a:p>
            <a:r>
              <a:rPr lang="fr-BE" sz="1400" dirty="0"/>
              <a:t>Il est considéré comme l'un des principaux représentants de la </a:t>
            </a:r>
            <a:r>
              <a:rPr lang="fr-BE" sz="1400" dirty="0">
                <a:hlinkClick r:id="rId10" tooltip="Peinture espagnole"/>
              </a:rPr>
              <a:t>peinture espagnole</a:t>
            </a:r>
            <a:r>
              <a:rPr lang="fr-BE" sz="1400" dirty="0"/>
              <a:t> et l'un des maîtres de la peinture universelle.</a:t>
            </a:r>
          </a:p>
          <a:p>
            <a:endParaRPr lang="fr-BE" sz="1400" dirty="0"/>
          </a:p>
        </p:txBody>
      </p:sp>
      <p:pic>
        <p:nvPicPr>
          <p:cNvPr id="7" name="Imag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261" y="5012721"/>
            <a:ext cx="5063526" cy="3087671"/>
          </a:xfrm>
          <a:prstGeom prst="rect">
            <a:avLst/>
          </a:prstGeom>
        </p:spPr>
      </p:pic>
    </p:spTree>
    <p:extLst>
      <p:ext uri="{BB962C8B-B14F-4D97-AF65-F5344CB8AC3E}">
        <p14:creationId xmlns:p14="http://schemas.microsoft.com/office/powerpoint/2010/main" val="1288300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900" y="539553"/>
            <a:ext cx="6172200" cy="3456384"/>
          </a:xfrm>
        </p:spPr>
        <p:txBody>
          <a:bodyPr>
            <a:normAutofit/>
          </a:bodyPr>
          <a:lstStyle/>
          <a:p>
            <a:pPr marL="0" indent="0">
              <a:buNone/>
            </a:pPr>
            <a:r>
              <a:rPr lang="fr-BE" sz="1400" dirty="0"/>
              <a:t>Il passa ses premières années à Séville, où il développa un style naturaliste à base de </a:t>
            </a:r>
            <a:r>
              <a:rPr lang="fr-BE" sz="1400" dirty="0">
                <a:hlinkClick r:id="rId2" tooltip="Clair-obscur"/>
              </a:rPr>
              <a:t>clairs obscurs</a:t>
            </a:r>
            <a:r>
              <a:rPr lang="fr-BE" sz="1400" dirty="0"/>
              <a:t>. À 24 ans, il s'installa à Madrid, où il fut nommé peintre du roi </a:t>
            </a:r>
            <a:r>
              <a:rPr lang="fr-BE" sz="1400" dirty="0">
                <a:hlinkClick r:id="rId3" tooltip="Philippe IV d'Espagne"/>
              </a:rPr>
              <a:t>Philippe IV</a:t>
            </a:r>
            <a:r>
              <a:rPr lang="fr-BE" sz="1400" dirty="0"/>
              <a:t> et, quatre ans après, il devint peintre de chambre, charge la plus importante parmi celles dévolues aux peintres de la cour. Comme artiste, de par son rang de </a:t>
            </a:r>
            <a:r>
              <a:rPr lang="fr-BE" sz="1400" dirty="0">
                <a:hlinkClick r:id="rId4" tooltip="Peintre de cour"/>
              </a:rPr>
              <a:t>peintre de cour</a:t>
            </a:r>
            <a:r>
              <a:rPr lang="fr-BE" sz="1400" dirty="0"/>
              <a:t>, il réalisa essentiellement des portraits du roi, de sa famille et des grands d’Espagne ainsi que des toiles destinées à décorer les appartements royaux. Comme surintendant des travaux royaux, il acquit en Italie de nombreuses œuvres pour les collections royales, des sculptures antiques et des tableaux de maîtres, et organisa les déplacements du </a:t>
            </a:r>
            <a:r>
              <a:rPr lang="fr-BE" sz="1400" dirty="0">
                <a:hlinkClick r:id="rId5" tooltip="Roi d'Espagne"/>
              </a:rPr>
              <a:t>roi d'Espagne</a:t>
            </a:r>
            <a:r>
              <a:rPr lang="fr-BE" sz="1400" dirty="0"/>
              <a:t>.</a:t>
            </a:r>
          </a:p>
          <a:p>
            <a:pPr marL="0" indent="0">
              <a:buNone/>
            </a:pPr>
            <a:r>
              <a:rPr lang="fr-BE" sz="1400" dirty="0"/>
              <a:t>Sa présence à la cour lui permit d'étudier les collections de peintures royales. L'étude de ces collections ajoutée à l'étude des peintres italiens lors de son premier voyage en Italie, eut une influence déterminante sur l'évolution de son style, caractérisé par une grande luminosité et des coups de pinceau rapides. À partir de 1631, il atteignit sa maturité artistique et peignit de grandes œuvres comme </a:t>
            </a:r>
            <a:r>
              <a:rPr lang="fr-BE" sz="1400" i="1" dirty="0">
                <a:hlinkClick r:id="rId6" tooltip="La Reddition de Breda"/>
              </a:rPr>
              <a:t>la Reddition de Breda</a:t>
            </a:r>
            <a:r>
              <a:rPr lang="fr-BE" sz="1400" dirty="0"/>
              <a:t>.</a:t>
            </a:r>
          </a:p>
          <a:p>
            <a:pPr marL="0" indent="0">
              <a:buNone/>
            </a:pP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26</a:t>
            </a:fld>
            <a:endParaRPr lang="fr-BE"/>
          </a:p>
        </p:txBody>
      </p:sp>
      <p:sp>
        <p:nvSpPr>
          <p:cNvPr id="5" name="ZoneTexte 4"/>
          <p:cNvSpPr txBox="1"/>
          <p:nvPr/>
        </p:nvSpPr>
        <p:spPr>
          <a:xfrm>
            <a:off x="476672" y="6286832"/>
            <a:ext cx="6048672" cy="2677656"/>
          </a:xfrm>
          <a:prstGeom prst="rect">
            <a:avLst/>
          </a:prstGeom>
          <a:noFill/>
        </p:spPr>
        <p:txBody>
          <a:bodyPr wrap="square" rtlCol="0">
            <a:spAutoFit/>
          </a:bodyPr>
          <a:lstStyle/>
          <a:p>
            <a:r>
              <a:rPr lang="fr-BE" sz="1400" dirty="0"/>
              <a:t>Pendant les dix dernières années de sa vie, son style se fit plus schématique, arrivant à une domination notable de la lumière. Cette période commença avec le </a:t>
            </a:r>
            <a:r>
              <a:rPr lang="fr-BE" sz="1400" i="1" dirty="0">
                <a:hlinkClick r:id="rId7" tooltip="Innocent X (Vélasquez)"/>
              </a:rPr>
              <a:t>Portrait du Pape Innocent X</a:t>
            </a:r>
            <a:r>
              <a:rPr lang="fr-BE" sz="1400" dirty="0"/>
              <a:t> peint lors de son second voyage en Italie, et vit la naissance de deux de ses œuvres maîtresses : </a:t>
            </a:r>
            <a:r>
              <a:rPr lang="fr-BE" sz="1400" i="1" dirty="0">
                <a:hlinkClick r:id="rId8" tooltip="Les Ménines"/>
              </a:rPr>
              <a:t>Les Ménines</a:t>
            </a:r>
            <a:r>
              <a:rPr lang="fr-BE" sz="1400" dirty="0"/>
              <a:t> et </a:t>
            </a:r>
            <a:r>
              <a:rPr lang="fr-BE" sz="1400" i="1" dirty="0">
                <a:hlinkClick r:id="rId9" tooltip="Les Fileuses"/>
              </a:rPr>
              <a:t>les Fileuses</a:t>
            </a:r>
            <a:r>
              <a:rPr lang="fr-BE" sz="1400" dirty="0"/>
              <a:t>.</a:t>
            </a:r>
          </a:p>
          <a:p>
            <a:r>
              <a:rPr lang="fr-BE" sz="1400" dirty="0"/>
              <a:t>Son catalogue contient de </a:t>
            </a:r>
            <a:r>
              <a:rPr lang="fr-BE" sz="1400" dirty="0">
                <a:hlinkClick r:id="rId10" tooltip="Liste des œuvres de Diego Vélasquez"/>
              </a:rPr>
              <a:t>120 à 125 œuvres peintes et dessinées</a:t>
            </a:r>
            <a:r>
              <a:rPr lang="fr-BE" sz="1400" dirty="0"/>
              <a:t>. Célèbre bien après sa mort, la réputation de Vélasquez atteignit un sommet de 1880 à 1920, période qui coïncide avec les peintres </a:t>
            </a:r>
            <a:r>
              <a:rPr lang="fr-BE" sz="1400" dirty="0">
                <a:hlinkClick r:id="rId11" tooltip="Impressionniste"/>
              </a:rPr>
              <a:t>impressionnistes</a:t>
            </a:r>
            <a:r>
              <a:rPr lang="fr-BE" sz="1400" dirty="0"/>
              <a:t> français pour qui il fut une référence. </a:t>
            </a:r>
            <a:r>
              <a:rPr lang="fr-BE" sz="1400" dirty="0">
                <a:hlinkClick r:id="rId12" tooltip="Édouard Manet"/>
              </a:rPr>
              <a:t>Manet</a:t>
            </a:r>
            <a:r>
              <a:rPr lang="fr-BE" sz="1400" dirty="0"/>
              <a:t> fut émerveillé par sa peinture et il qualifia Vélasquez de « peintre des peintres » puis du « plus grand peintre qui ait jamais existé ».</a:t>
            </a:r>
          </a:p>
          <a:p>
            <a:r>
              <a:rPr lang="fr-BE" sz="1400" dirty="0"/>
              <a:t>La majeure partie de ses toiles, qui faisaient partie de la collection royale, est conservée au </a:t>
            </a:r>
            <a:r>
              <a:rPr lang="fr-BE" sz="1400" dirty="0">
                <a:hlinkClick r:id="rId13" tooltip="Musée du Prado"/>
              </a:rPr>
              <a:t>musée du Prado</a:t>
            </a:r>
            <a:r>
              <a:rPr lang="fr-BE" sz="1400" dirty="0"/>
              <a:t> à Madrid.</a:t>
            </a:r>
          </a:p>
          <a:p>
            <a:endParaRPr lang="fr-BE" sz="1400" dirty="0"/>
          </a:p>
        </p:txBody>
      </p:sp>
      <p:pic>
        <p:nvPicPr>
          <p:cNvPr id="6" name="Imag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16832" y="4067944"/>
            <a:ext cx="2592288" cy="2133653"/>
          </a:xfrm>
          <a:prstGeom prst="rect">
            <a:avLst/>
          </a:prstGeom>
        </p:spPr>
      </p:pic>
    </p:spTree>
    <p:extLst>
      <p:ext uri="{BB962C8B-B14F-4D97-AF65-F5344CB8AC3E}">
        <p14:creationId xmlns:p14="http://schemas.microsoft.com/office/powerpoint/2010/main" val="2436533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6832" y="467544"/>
            <a:ext cx="2952328" cy="3395177"/>
          </a:xfrm>
        </p:spPr>
      </p:pic>
      <p:sp>
        <p:nvSpPr>
          <p:cNvPr id="4" name="Espace réservé du numéro de diapositive 3"/>
          <p:cNvSpPr>
            <a:spLocks noGrp="1"/>
          </p:cNvSpPr>
          <p:nvPr>
            <p:ph type="sldNum" sz="quarter" idx="12"/>
          </p:nvPr>
        </p:nvSpPr>
        <p:spPr/>
        <p:txBody>
          <a:bodyPr/>
          <a:lstStyle/>
          <a:p>
            <a:fld id="{E0D82E2B-1F72-46FB-A825-F49399744D41}" type="slidenum">
              <a:rPr lang="fr-BE" smtClean="0"/>
              <a:t>27</a:t>
            </a:fld>
            <a:endParaRPr lang="fr-BE"/>
          </a:p>
        </p:txBody>
      </p:sp>
      <p:sp>
        <p:nvSpPr>
          <p:cNvPr id="6" name="ZoneTexte 5"/>
          <p:cNvSpPr txBox="1"/>
          <p:nvPr/>
        </p:nvSpPr>
        <p:spPr>
          <a:xfrm>
            <a:off x="404664" y="3995936"/>
            <a:ext cx="5760640" cy="4832092"/>
          </a:xfrm>
          <a:prstGeom prst="rect">
            <a:avLst/>
          </a:prstGeom>
          <a:noFill/>
        </p:spPr>
        <p:txBody>
          <a:bodyPr wrap="square" rtlCol="0">
            <a:spAutoFit/>
          </a:bodyPr>
          <a:lstStyle/>
          <a:p>
            <a:r>
              <a:rPr lang="fr-BE" sz="1400" b="1" i="1" dirty="0"/>
              <a:t>Les Ménines</a:t>
            </a:r>
            <a:r>
              <a:rPr lang="fr-BE" sz="1400" dirty="0"/>
              <a:t> ( les demoiselles d'honneur), également connu sous l'appellation </a:t>
            </a:r>
            <a:r>
              <a:rPr lang="fr-BE" sz="1400" b="1" i="1" dirty="0"/>
              <a:t>La famille de </a:t>
            </a:r>
            <a:r>
              <a:rPr lang="fr-BE" sz="1400" b="1" i="1" dirty="0">
                <a:hlinkClick r:id="rId3" tooltip="Philippe IV d'Espagne"/>
              </a:rPr>
              <a:t>Philippe IV</a:t>
            </a:r>
            <a:r>
              <a:rPr lang="fr-BE" sz="1400" dirty="0"/>
              <a:t>, est le portrait le plus célèbre de </a:t>
            </a:r>
            <a:r>
              <a:rPr lang="fr-BE" sz="1400" dirty="0">
                <a:hlinkClick r:id="rId4" tooltip="Diego Velázquez"/>
              </a:rPr>
              <a:t>Diego Velázquez</a:t>
            </a:r>
            <a:r>
              <a:rPr lang="fr-BE" sz="1400" dirty="0"/>
              <a:t> et a été peint en </a:t>
            </a:r>
            <a:r>
              <a:rPr lang="fr-BE" sz="1400" dirty="0">
                <a:hlinkClick r:id="rId5" tooltip="1656 en arts plastiques"/>
              </a:rPr>
              <a:t>1656</a:t>
            </a:r>
            <a:r>
              <a:rPr lang="fr-BE" sz="1400" dirty="0"/>
              <a:t>. </a:t>
            </a:r>
            <a:r>
              <a:rPr lang="fr-BE" sz="1400" dirty="0" smtClean="0"/>
              <a:t> </a:t>
            </a:r>
          </a:p>
          <a:p>
            <a:r>
              <a:rPr lang="fr-BE" sz="1400" dirty="0" smtClean="0"/>
              <a:t>La</a:t>
            </a:r>
            <a:r>
              <a:rPr lang="fr-BE" sz="1400" dirty="0"/>
              <a:t> </a:t>
            </a:r>
            <a:r>
              <a:rPr lang="fr-BE" sz="1400" dirty="0">
                <a:hlinkClick r:id="rId6" tooltip="Composition picturale"/>
              </a:rPr>
              <a:t>composition</a:t>
            </a:r>
            <a:r>
              <a:rPr lang="fr-BE" sz="1400" dirty="0"/>
              <a:t> complexe et énigmatique de la toile interroge le lien entre réalité et illusion et crée une relation incertaine entre celui qui regarde la toile et les personnages qui y sont dépeints. Cette complexité a été la source de nombreuses analyses qui font de cette toile l'une des plus commentées de l'</a:t>
            </a:r>
            <a:r>
              <a:rPr lang="fr-BE" sz="1400" dirty="0">
                <a:hlinkClick r:id="rId7" tooltip="Histoire de la peinture"/>
              </a:rPr>
              <a:t>histoire de la peinture occidentale</a:t>
            </a:r>
            <a:r>
              <a:rPr lang="fr-BE" sz="1400" dirty="0"/>
              <a:t>.</a:t>
            </a:r>
          </a:p>
          <a:p>
            <a:r>
              <a:rPr lang="fr-BE" sz="1400" dirty="0"/>
              <a:t>Ce tableau dépeint une très grande pièce du palais du roi </a:t>
            </a:r>
            <a:r>
              <a:rPr lang="fr-BE" sz="1400" dirty="0">
                <a:hlinkClick r:id="rId8" tooltip="Philippe IV (roi d'Espagne)"/>
              </a:rPr>
              <a:t>Philippe IV</a:t>
            </a:r>
            <a:r>
              <a:rPr lang="fr-BE" sz="1400" dirty="0"/>
              <a:t> dans laquelle se trouvent plusieurs personnages de la cour. La jeune </a:t>
            </a:r>
            <a:r>
              <a:rPr lang="fr-BE" sz="1400" dirty="0">
                <a:hlinkClick r:id="rId9" tooltip="Marguerite-Thérèse d'Autriche"/>
              </a:rPr>
              <a:t>infante Marguerite-Thérèse</a:t>
            </a:r>
            <a:r>
              <a:rPr lang="fr-BE" sz="1400" dirty="0"/>
              <a:t> est entourée de demoiselles d'honneur, d'un chaperon, d'un garde du corps, d'une naine, d'un enfant italien et d'un chien. Derrière eux, Velázquez se représente lui-même en train de peindre, regardant au-delà la peinture, comme s'il regardait directement l'observateur de la toile. Un miroir à l'arrière-plan réfléchit les images de la reine et du roi en train d'être peints par </a:t>
            </a:r>
            <a:r>
              <a:rPr lang="fr-BE" sz="1400" dirty="0">
                <a:hlinkClick r:id="rId10" tooltip="Diego Vélasquez"/>
              </a:rPr>
              <a:t>Velázquez</a:t>
            </a:r>
            <a:r>
              <a:rPr lang="fr-BE" sz="1400" dirty="0"/>
              <a:t> (ou peut être, selon certains universitaires, réfléchissant le tableau que peint Vélasquez représentant le roi et la reine). Par le jeu de miroir, le couple royal semble être placé hors de la peinture, à l'endroit même où un observateur se placerait pour voir celle-ci. Au fond, José </a:t>
            </a:r>
            <a:r>
              <a:rPr lang="fr-BE" sz="1400" dirty="0" err="1"/>
              <a:t>Nieto</a:t>
            </a:r>
            <a:r>
              <a:rPr lang="fr-BE" sz="1400" dirty="0"/>
              <a:t> apparaît à contre-jour, comme une silhouette, sur une courte volée de marches tenant d'une main un rideau qui s'ouvre sur un incertain mur ou espace vide</a:t>
            </a:r>
          </a:p>
        </p:txBody>
      </p:sp>
    </p:spTree>
    <p:extLst>
      <p:ext uri="{BB962C8B-B14F-4D97-AF65-F5344CB8AC3E}">
        <p14:creationId xmlns:p14="http://schemas.microsoft.com/office/powerpoint/2010/main" val="3357362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4664" y="549425"/>
            <a:ext cx="5976664" cy="4526631"/>
          </a:xfrm>
        </p:spPr>
        <p:txBody>
          <a:bodyPr>
            <a:normAutofit/>
          </a:bodyPr>
          <a:lstStyle/>
          <a:p>
            <a:pPr marL="0" indent="0">
              <a:buNone/>
            </a:pPr>
            <a:r>
              <a:rPr lang="fr-BE" sz="1400" dirty="0"/>
              <a:t>La peinture </a:t>
            </a:r>
            <a:r>
              <a:rPr lang="fr-BE" sz="1400" i="1" dirty="0"/>
              <a:t>Les Ménines</a:t>
            </a:r>
            <a:r>
              <a:rPr lang="fr-BE" sz="1400" dirty="0"/>
              <a:t> est reconnue comme l'une des toiles les plus importantes de la peinture occidentale. Le peintre baroque </a:t>
            </a:r>
            <a:r>
              <a:rPr lang="fr-BE" sz="1400" u="sng" dirty="0">
                <a:hlinkClick r:id="rId2" tooltip="Luca Giordano"/>
              </a:rPr>
              <a:t>Luca Giordano</a:t>
            </a:r>
            <a:r>
              <a:rPr lang="fr-BE" sz="1400" dirty="0"/>
              <a:t> a dit de cette peinture qu'elle représente la « théologie de la peinture » tandis que </a:t>
            </a:r>
            <a:r>
              <a:rPr lang="fr-BE" sz="1400" u="sng" dirty="0">
                <a:hlinkClick r:id="rId3" tooltip="Thomas Lawrence"/>
              </a:rPr>
              <a:t>Thomas Lawrence</a:t>
            </a:r>
            <a:r>
              <a:rPr lang="fr-BE" sz="1400" dirty="0"/>
              <a:t> la qualifia de « philosophie de l'art ».</a:t>
            </a:r>
          </a:p>
          <a:p>
            <a:pPr marL="0" indent="0">
              <a:buNone/>
            </a:pPr>
            <a:r>
              <a:rPr lang="fr-BE" sz="1400" dirty="0"/>
              <a:t>Entré au service de </a:t>
            </a:r>
            <a:r>
              <a:rPr lang="fr-BE" sz="1400" u="sng" dirty="0">
                <a:hlinkClick r:id="rId4" tooltip="Philippe IV (roi d'Espagne)"/>
              </a:rPr>
              <a:t>Philippe IV</a:t>
            </a:r>
            <a:r>
              <a:rPr lang="fr-BE" sz="1400" dirty="0"/>
              <a:t> en tant que peintre officiel du roi en 1623, il devient le curateur de la collection de peinture du souverain à partir des années 1640. Il semble avoir bénéficié d'un degré de liberté relativement inhabituel à ce poste. Il supervise la décoration intérieure du palais et est responsable de l'achat de tableaux pour le compte du roi d'Espagne. À partir des années 1650 Velázquez est réputé en Espagne comme un fin connaisseur des arts. La majorité de la collection du </a:t>
            </a:r>
            <a:r>
              <a:rPr lang="fr-BE" sz="1400" u="sng" dirty="0">
                <a:hlinkClick r:id="rId5" tooltip="Musée du Prado"/>
              </a:rPr>
              <a:t>musée du Prado</a:t>
            </a:r>
            <a:r>
              <a:rPr lang="fr-BE" sz="1400" dirty="0"/>
              <a:t> dont des </a:t>
            </a:r>
            <a:r>
              <a:rPr lang="fr-BE" sz="1400" u="sng" dirty="0">
                <a:hlinkClick r:id="rId6" tooltip="Titien"/>
              </a:rPr>
              <a:t>Le Titien</a:t>
            </a:r>
            <a:r>
              <a:rPr lang="fr-BE" sz="1400" dirty="0"/>
              <a:t>, </a:t>
            </a:r>
            <a:r>
              <a:rPr lang="fr-BE" sz="1400" u="sng" dirty="0">
                <a:hlinkClick r:id="rId7" tooltip="Raphaël (peintre)"/>
              </a:rPr>
              <a:t>Raphaël</a:t>
            </a:r>
            <a:r>
              <a:rPr lang="fr-BE" sz="1400" dirty="0"/>
              <a:t>, et </a:t>
            </a:r>
            <a:r>
              <a:rPr lang="fr-BE" sz="1400" u="sng" dirty="0">
                <a:hlinkClick r:id="rId8" tooltip="Peter Paul Rubens"/>
              </a:rPr>
              <a:t>Rubens</a:t>
            </a:r>
            <a:r>
              <a:rPr lang="fr-BE" sz="1400" dirty="0"/>
              <a:t> a été acquise et regroupée sous la curatelle de Velázquez. Il gravit les échelons de la cour de Philippe IV, il est anobli et nommé grand maître des appartements du Palais </a:t>
            </a:r>
            <a:r>
              <a:rPr lang="fr-BE" sz="1400" i="1" dirty="0"/>
              <a:t>(</a:t>
            </a:r>
            <a:r>
              <a:rPr lang="fr-BE" sz="1400" i="1" dirty="0" err="1"/>
              <a:t>aposentador</a:t>
            </a:r>
            <a:r>
              <a:rPr lang="fr-BE" sz="1400" i="1" dirty="0"/>
              <a:t> </a:t>
            </a:r>
            <a:r>
              <a:rPr lang="fr-BE" sz="1400" i="1" dirty="0" err="1"/>
              <a:t>mayor</a:t>
            </a:r>
            <a:r>
              <a:rPr lang="fr-BE" sz="1400" i="1" dirty="0"/>
              <a:t> de Palacio)</a:t>
            </a:r>
            <a:r>
              <a:rPr lang="fr-BE" sz="1400" dirty="0"/>
              <a:t> en 1651, poste qu'il occupera jusqu'à sa mort en 1660. Le poste lui apporte une reconnaissance sociale et une aisance matérielle mais ne lui laisse que peu de temps pour la peinture. Pendant les huit dernières années de sa vie où il occupe ce poste il ne peint que peu d'œuvres, surtout des portraits de la famille </a:t>
            </a:r>
            <a:r>
              <a:rPr lang="fr-BE" sz="1400" dirty="0" smtClean="0"/>
              <a:t>royale. </a:t>
            </a:r>
            <a:r>
              <a:rPr lang="fr-BE" sz="1400" dirty="0"/>
              <a:t>Quand il peint </a:t>
            </a:r>
            <a:r>
              <a:rPr lang="fr-BE" sz="1400" i="1" dirty="0"/>
              <a:t>Les Ménines</a:t>
            </a:r>
            <a:r>
              <a:rPr lang="fr-BE" sz="1400" dirty="0"/>
              <a:t> en 1656-1657 il est au service du roi Philippe IV depuis 33 ans.</a:t>
            </a:r>
          </a:p>
          <a:p>
            <a:pPr marL="0" indent="0">
              <a:buNone/>
            </a:pP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28</a:t>
            </a:fld>
            <a:endParaRPr lang="fr-BE"/>
          </a:p>
        </p:txBody>
      </p:sp>
      <p:sp>
        <p:nvSpPr>
          <p:cNvPr id="5" name="ZoneTexte 4"/>
          <p:cNvSpPr txBox="1"/>
          <p:nvPr/>
        </p:nvSpPr>
        <p:spPr>
          <a:xfrm>
            <a:off x="548680" y="5004048"/>
            <a:ext cx="5688632" cy="1246495"/>
          </a:xfrm>
          <a:prstGeom prst="rect">
            <a:avLst/>
          </a:prstGeom>
          <a:noFill/>
        </p:spPr>
        <p:txBody>
          <a:bodyPr wrap="square" rtlCol="0">
            <a:spAutoFit/>
          </a:bodyPr>
          <a:lstStyle/>
          <a:p>
            <a:pPr>
              <a:spcAft>
                <a:spcPts val="600"/>
              </a:spcAft>
            </a:pPr>
            <a:r>
              <a:rPr lang="fr-BE" sz="1400" b="1" i="1" dirty="0" smtClean="0"/>
              <a:t>                                                              </a:t>
            </a:r>
            <a:r>
              <a:rPr lang="fr-BE" sz="1400" b="1" i="1" u="sng" dirty="0" smtClean="0"/>
              <a:t>Le </a:t>
            </a:r>
            <a:r>
              <a:rPr lang="fr-BE" sz="1400" b="1" i="1" u="sng" dirty="0"/>
              <a:t>Greco</a:t>
            </a:r>
            <a:endParaRPr lang="fr-BE" sz="1400" i="1" u="sng" dirty="0"/>
          </a:p>
          <a:p>
            <a:r>
              <a:rPr lang="fr-BE" sz="1400" b="1" dirty="0" err="1"/>
              <a:t>Domínikos</a:t>
            </a:r>
            <a:r>
              <a:rPr lang="fr-BE" sz="1400" b="1" dirty="0"/>
              <a:t> </a:t>
            </a:r>
            <a:r>
              <a:rPr lang="fr-BE" sz="1400" b="1" dirty="0" err="1"/>
              <a:t>Theotokópoulos</a:t>
            </a:r>
            <a:r>
              <a:rPr lang="fr-BE" sz="1400" dirty="0"/>
              <a:t>, dit </a:t>
            </a:r>
            <a:r>
              <a:rPr lang="fr-BE" sz="1400" b="1" dirty="0"/>
              <a:t>Le Greco</a:t>
            </a:r>
            <a:r>
              <a:rPr lang="fr-BE" sz="1400" dirty="0"/>
              <a:t>, </a:t>
            </a:r>
            <a:r>
              <a:rPr lang="fr-BE" sz="1400" dirty="0" smtClean="0"/>
              <a:t>est un peintre,</a:t>
            </a:r>
            <a:r>
              <a:rPr lang="fr-BE" sz="1400" dirty="0"/>
              <a:t> </a:t>
            </a:r>
            <a:r>
              <a:rPr lang="fr-BE" sz="1400" dirty="0" smtClean="0"/>
              <a:t>sculpteur</a:t>
            </a:r>
            <a:r>
              <a:rPr lang="fr-BE" sz="1400" dirty="0"/>
              <a:t> et </a:t>
            </a:r>
            <a:endParaRPr lang="fr-BE" sz="1400" dirty="0" smtClean="0"/>
          </a:p>
          <a:p>
            <a:r>
              <a:rPr lang="fr-BE" sz="1400" dirty="0" smtClean="0"/>
              <a:t>architecte, </a:t>
            </a:r>
            <a:r>
              <a:rPr lang="fr-BE" sz="1400" dirty="0"/>
              <a:t>né en </a:t>
            </a:r>
            <a:r>
              <a:rPr lang="fr-BE" sz="1400" dirty="0" smtClean="0"/>
              <a:t>1541</a:t>
            </a:r>
            <a:r>
              <a:rPr lang="fr-BE" sz="1400" dirty="0"/>
              <a:t> à </a:t>
            </a:r>
            <a:r>
              <a:rPr lang="fr-BE" sz="1400" dirty="0" smtClean="0"/>
              <a:t>Candie, </a:t>
            </a:r>
            <a:r>
              <a:rPr lang="fr-BE" sz="1400" dirty="0"/>
              <a:t>en </a:t>
            </a:r>
            <a:r>
              <a:rPr lang="fr-BE" sz="1400" dirty="0" smtClean="0"/>
              <a:t>Crète, </a:t>
            </a:r>
            <a:r>
              <a:rPr lang="fr-BE" sz="1400" dirty="0"/>
              <a:t>alors une possession de </a:t>
            </a:r>
            <a:r>
              <a:rPr lang="fr-BE" sz="1400" dirty="0" smtClean="0"/>
              <a:t>la République de </a:t>
            </a:r>
            <a:r>
              <a:rPr lang="fr-BE" sz="1400" dirty="0" err="1" smtClean="0"/>
              <a:t>Venice</a:t>
            </a:r>
            <a:r>
              <a:rPr lang="fr-BE" sz="1400" dirty="0" smtClean="0"/>
              <a:t>, </a:t>
            </a:r>
            <a:r>
              <a:rPr lang="fr-BE" sz="1400" dirty="0"/>
              <a:t>et mort le </a:t>
            </a:r>
            <a:r>
              <a:rPr lang="fr-BE" sz="1400" dirty="0" smtClean="0"/>
              <a:t>7 avril 1614, </a:t>
            </a:r>
            <a:r>
              <a:rPr lang="fr-BE" sz="1400" dirty="0"/>
              <a:t>à </a:t>
            </a:r>
            <a:r>
              <a:rPr lang="fr-BE" sz="1400" dirty="0" smtClean="0"/>
              <a:t>Tolède.</a:t>
            </a:r>
            <a:endParaRPr lang="fr-BE" sz="1400" dirty="0"/>
          </a:p>
          <a:p>
            <a:endParaRPr lang="fr-BE" sz="1400" dirty="0"/>
          </a:p>
        </p:txBody>
      </p:sp>
      <p:pic>
        <p:nvPicPr>
          <p:cNvPr id="6" name="Imag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8880" y="6300192"/>
            <a:ext cx="1862910" cy="2398596"/>
          </a:xfrm>
          <a:prstGeom prst="rect">
            <a:avLst/>
          </a:prstGeom>
        </p:spPr>
      </p:pic>
    </p:spTree>
    <p:extLst>
      <p:ext uri="{BB962C8B-B14F-4D97-AF65-F5344CB8AC3E}">
        <p14:creationId xmlns:p14="http://schemas.microsoft.com/office/powerpoint/2010/main" val="1400553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900" y="467544"/>
            <a:ext cx="6172200" cy="5184576"/>
          </a:xfrm>
        </p:spPr>
        <p:txBody>
          <a:bodyPr>
            <a:normAutofit/>
          </a:bodyPr>
          <a:lstStyle/>
          <a:p>
            <a:pPr marL="0" indent="0">
              <a:buNone/>
            </a:pPr>
            <a:r>
              <a:rPr lang="fr-BE" sz="1400" dirty="0"/>
              <a:t>Il est considéré comme le peintre fondateur de l’École espagnole du </a:t>
            </a:r>
            <a:r>
              <a:rPr lang="fr-BE" sz="1400" cap="small" dirty="0" err="1"/>
              <a:t>xvi</a:t>
            </a:r>
            <a:r>
              <a:rPr lang="fr-BE" sz="1400" baseline="30000" dirty="0" err="1"/>
              <a:t>e</a:t>
            </a:r>
            <a:r>
              <a:rPr lang="fr-BE" sz="1400" dirty="0"/>
              <a:t> siècle. Son œuvre picturale, synthèse du </a:t>
            </a:r>
            <a:r>
              <a:rPr lang="fr-BE" sz="1400" dirty="0">
                <a:hlinkClick r:id="rId2" tooltip="Maniérisme"/>
              </a:rPr>
              <a:t>maniérisme</a:t>
            </a:r>
            <a:r>
              <a:rPr lang="fr-BE" sz="1400" dirty="0"/>
              <a:t> renaissant et de l'</a:t>
            </a:r>
            <a:r>
              <a:rPr lang="fr-BE" sz="1400" dirty="0">
                <a:hlinkClick r:id="rId3" tooltip="Art byzantin"/>
              </a:rPr>
              <a:t>art byzantin</a:t>
            </a:r>
            <a:r>
              <a:rPr lang="fr-BE" sz="1400" dirty="0"/>
              <a:t>, est caractérisée par des formes allongées et des couleurs vives. S'il fut célébré de son vivant, il a été oublié pendant plus d'un siècle. Redécouvert au milieu du </a:t>
            </a:r>
            <a:r>
              <a:rPr lang="fr-BE" sz="1400" cap="small" dirty="0" err="1"/>
              <a:t>xix</a:t>
            </a:r>
            <a:r>
              <a:rPr lang="fr-BE" sz="1400" baseline="30000" dirty="0" err="1"/>
              <a:t>e</a:t>
            </a:r>
            <a:r>
              <a:rPr lang="fr-BE" sz="1400" dirty="0"/>
              <a:t> siècle par les </a:t>
            </a:r>
            <a:r>
              <a:rPr lang="fr-BE" sz="1400" dirty="0">
                <a:hlinkClick r:id="rId4" tooltip="Romantisme"/>
              </a:rPr>
              <a:t>romantiques</a:t>
            </a:r>
            <a:r>
              <a:rPr lang="fr-BE" sz="1400" dirty="0"/>
              <a:t> français en particulier, sa peinture extravagante a suscité des commentaires innombrables, souvent en contradiction avec les faits historiques avérés. Sa singularité a influencé de nombreux artistes au </a:t>
            </a:r>
            <a:r>
              <a:rPr lang="fr-BE" sz="1400" cap="small" dirty="0" err="1"/>
              <a:t>xx</a:t>
            </a:r>
            <a:r>
              <a:rPr lang="fr-BE" sz="1400" baseline="30000" dirty="0" err="1"/>
              <a:t>e</a:t>
            </a:r>
            <a:r>
              <a:rPr lang="fr-BE" sz="1400" dirty="0"/>
              <a:t> siècle, entre autres </a:t>
            </a:r>
            <a:r>
              <a:rPr lang="fr-BE" sz="1400" dirty="0">
                <a:hlinkClick r:id="rId5" tooltip="Pablo Picasso"/>
              </a:rPr>
              <a:t>Picasso</a:t>
            </a:r>
            <a:r>
              <a:rPr lang="fr-BE" sz="1400" dirty="0"/>
              <a:t> et </a:t>
            </a:r>
            <a:r>
              <a:rPr lang="fr-BE" sz="1400" dirty="0">
                <a:hlinkClick r:id="rId6" tooltip="Jackson Pollock"/>
              </a:rPr>
              <a:t>Jackson Pollock</a:t>
            </a:r>
            <a:endParaRPr lang="fr-BE" sz="1400" dirty="0"/>
          </a:p>
          <a:p>
            <a:pPr marL="0" indent="0">
              <a:buNone/>
            </a:pPr>
            <a:r>
              <a:rPr lang="fr-BE" sz="1400" dirty="0"/>
              <a:t>Il semble qu'El Greco ait été formé dans sa ville natale puisqu'il y est reçu maître-peintre en 1566. Il porte alors le nom grec de </a:t>
            </a:r>
            <a:r>
              <a:rPr lang="fr-BE" sz="1400" dirty="0" err="1"/>
              <a:t>Menegos</a:t>
            </a:r>
            <a:r>
              <a:rPr lang="fr-BE" sz="1400" dirty="0"/>
              <a:t>, dont la traduction latine est </a:t>
            </a:r>
            <a:r>
              <a:rPr lang="fr-BE" sz="1400" dirty="0" err="1"/>
              <a:t>Dominico</a:t>
            </a:r>
            <a:r>
              <a:rPr lang="fr-BE" sz="1400" dirty="0"/>
              <a:t>. Il est alors peintre d'</a:t>
            </a:r>
            <a:r>
              <a:rPr lang="fr-BE" sz="1400" dirty="0">
                <a:hlinkClick r:id="rId7" tooltip="Icône (religion)"/>
              </a:rPr>
              <a:t>icônes</a:t>
            </a:r>
            <a:r>
              <a:rPr lang="fr-BE" sz="1400" dirty="0"/>
              <a:t> dans la tradition </a:t>
            </a:r>
            <a:r>
              <a:rPr lang="fr-BE" sz="1400" dirty="0">
                <a:hlinkClick r:id="rId8" tooltip="Église de Constantinople"/>
              </a:rPr>
              <a:t>byzantine</a:t>
            </a:r>
            <a:r>
              <a:rPr lang="fr-BE" sz="1400" dirty="0"/>
              <a:t> </a:t>
            </a:r>
            <a:r>
              <a:rPr lang="fr-BE" sz="1400" dirty="0">
                <a:hlinkClick r:id="rId9" tooltip="Orthodoxes orientaux"/>
              </a:rPr>
              <a:t>orthodoxe</a:t>
            </a:r>
            <a:r>
              <a:rPr lang="fr-BE" sz="1400" dirty="0"/>
              <a:t>, aidé par son frère </a:t>
            </a:r>
            <a:r>
              <a:rPr lang="fr-BE" sz="1400" dirty="0" err="1"/>
              <a:t>Manuso</a:t>
            </a:r>
            <a:r>
              <a:rPr lang="fr-BE" sz="1400" dirty="0"/>
              <a:t>, de dix ans son aîné. On possède de lui différentes icônes..</a:t>
            </a:r>
          </a:p>
          <a:p>
            <a:pPr marL="0" indent="0">
              <a:buNone/>
            </a:pPr>
            <a:r>
              <a:rPr lang="fr-BE" sz="1400" dirty="0"/>
              <a:t>El Greco séjourne de </a:t>
            </a:r>
            <a:r>
              <a:rPr lang="fr-BE" sz="1400" dirty="0">
                <a:hlinkClick r:id="rId10" tooltip="1568"/>
              </a:rPr>
              <a:t>1568</a:t>
            </a:r>
            <a:r>
              <a:rPr lang="fr-BE" sz="1400" dirty="0"/>
              <a:t> à </a:t>
            </a:r>
            <a:r>
              <a:rPr lang="fr-BE" sz="1400" dirty="0">
                <a:hlinkClick r:id="rId11" tooltip="1570"/>
              </a:rPr>
              <a:t>1570</a:t>
            </a:r>
            <a:r>
              <a:rPr lang="fr-BE" sz="1400" dirty="0"/>
              <a:t> à </a:t>
            </a:r>
            <a:r>
              <a:rPr lang="fr-BE" sz="1400" dirty="0">
                <a:hlinkClick r:id="rId12" tooltip="Venise"/>
              </a:rPr>
              <a:t>Venise</a:t>
            </a:r>
            <a:r>
              <a:rPr lang="fr-BE" sz="1400" dirty="0"/>
              <a:t>, où il est identifié comme « disciple » du </a:t>
            </a:r>
            <a:r>
              <a:rPr lang="fr-BE" sz="1400" dirty="0">
                <a:hlinkClick r:id="rId13" tooltip="Titien"/>
              </a:rPr>
              <a:t>Titien</a:t>
            </a:r>
            <a:r>
              <a:rPr lang="fr-BE" sz="1400" dirty="0"/>
              <a:t>, bien qu'El Greco n'utilise pas la même technique. Il y est aussi influencé par le </a:t>
            </a:r>
            <a:r>
              <a:rPr lang="fr-BE" sz="1400" dirty="0">
                <a:hlinkClick r:id="rId14" tooltip="Tintoret"/>
              </a:rPr>
              <a:t>Tintoret</a:t>
            </a:r>
            <a:r>
              <a:rPr lang="fr-BE" sz="1400" dirty="0"/>
              <a:t> et </a:t>
            </a:r>
            <a:r>
              <a:rPr lang="fr-BE" sz="1400" dirty="0" smtClean="0">
                <a:hlinkClick r:id="rId15" tooltip="Jacopo Bassano"/>
              </a:rPr>
              <a:t>Bassano</a:t>
            </a:r>
            <a:r>
              <a:rPr lang="fr-BE" sz="1400" dirty="0" smtClean="0"/>
              <a:t>. </a:t>
            </a:r>
            <a:r>
              <a:rPr lang="fr-BE" sz="1400" dirty="0"/>
              <a:t>Il vit à la marge de la communauté grecque de Venise et il collabora alors avec le géographe crétois </a:t>
            </a:r>
            <a:r>
              <a:rPr lang="fr-BE" sz="1400" dirty="0" err="1"/>
              <a:t>Georgios</a:t>
            </a:r>
            <a:r>
              <a:rPr lang="fr-BE" sz="1400" dirty="0"/>
              <a:t> </a:t>
            </a:r>
            <a:r>
              <a:rPr lang="fr-BE" sz="1400" dirty="0" err="1"/>
              <a:t>Suderos</a:t>
            </a:r>
            <a:r>
              <a:rPr lang="fr-BE" sz="1400" dirty="0"/>
              <a:t> </a:t>
            </a:r>
            <a:r>
              <a:rPr lang="fr-BE" sz="1400" dirty="0" err="1"/>
              <a:t>Kalopados</a:t>
            </a:r>
            <a:r>
              <a:rPr lang="fr-BE" sz="1400" dirty="0"/>
              <a:t> à qui il envoya en 1568, des dessins cartographiques de </a:t>
            </a:r>
            <a:r>
              <a:rPr lang="fr-BE" sz="1400" dirty="0" smtClean="0"/>
              <a:t>Crète.</a:t>
            </a:r>
            <a:endParaRPr lang="fr-BE" sz="1400" dirty="0"/>
          </a:p>
          <a:p>
            <a:pPr marL="0" indent="0">
              <a:buNone/>
            </a:pPr>
            <a:r>
              <a:rPr lang="fr-BE" sz="1400" dirty="0"/>
              <a:t>Après un voyage à </a:t>
            </a:r>
            <a:r>
              <a:rPr lang="fr-BE" sz="1400" dirty="0">
                <a:hlinkClick r:id="rId16" tooltip="Parme"/>
              </a:rPr>
              <a:t>Parme</a:t>
            </a:r>
            <a:r>
              <a:rPr lang="fr-BE" sz="1400" dirty="0"/>
              <a:t>, il voit l'œuvre du </a:t>
            </a:r>
            <a:r>
              <a:rPr lang="fr-BE" sz="1400" dirty="0">
                <a:hlinkClick r:id="rId17" tooltip="Corrège"/>
              </a:rPr>
              <a:t>Corrège</a:t>
            </a:r>
            <a:r>
              <a:rPr lang="fr-BE" sz="1400" dirty="0"/>
              <a:t> et du </a:t>
            </a:r>
            <a:r>
              <a:rPr lang="fr-BE" sz="1400" dirty="0" smtClean="0">
                <a:hlinkClick r:id="rId18" tooltip="Parmigianino"/>
              </a:rPr>
              <a:t>Parmesan</a:t>
            </a:r>
            <a:r>
              <a:rPr lang="fr-BE" sz="1400" dirty="0" smtClean="0"/>
              <a:t>, </a:t>
            </a:r>
            <a:r>
              <a:rPr lang="fr-BE" sz="1400" dirty="0"/>
              <a:t>il arrive à </a:t>
            </a:r>
            <a:r>
              <a:rPr lang="fr-BE" sz="1400" dirty="0">
                <a:hlinkClick r:id="rId19" tooltip="Rome"/>
              </a:rPr>
              <a:t>Rome</a:t>
            </a:r>
            <a:r>
              <a:rPr lang="fr-BE" sz="1400" dirty="0"/>
              <a:t> où il se met au service du cardinal </a:t>
            </a:r>
            <a:r>
              <a:rPr lang="fr-BE" sz="1400" dirty="0">
                <a:hlinkClick r:id="rId20" tooltip="Alexandre Farnèse (cardinal)"/>
              </a:rPr>
              <a:t>Alexandre Farnèse</a:t>
            </a:r>
            <a:r>
              <a:rPr lang="fr-BE" sz="1400" dirty="0"/>
              <a:t> en 1570. C'est ainsi qu'il se lia à </a:t>
            </a:r>
            <a:r>
              <a:rPr lang="fr-BE" sz="1400" dirty="0">
                <a:hlinkClick r:id="rId21" tooltip="Fulvio Orsini"/>
              </a:rPr>
              <a:t>Fulvio Orsini</a:t>
            </a:r>
            <a:r>
              <a:rPr lang="fr-BE" sz="1400" dirty="0"/>
              <a:t>, bibliothécaire du cardinal, qui devint son protecteur et qui acquit plusieurs de ses œuvres pour ses collections, dont une </a:t>
            </a:r>
            <a:r>
              <a:rPr lang="fr-BE" sz="1400" i="1" dirty="0"/>
              <a:t>Vue du mont Sinaï</a:t>
            </a:r>
            <a:r>
              <a:rPr lang="fr-BE" sz="1400" dirty="0"/>
              <a:t> et le </a:t>
            </a:r>
            <a:r>
              <a:rPr lang="fr-BE" sz="1400" i="1" dirty="0"/>
              <a:t>Portrait de </a:t>
            </a:r>
            <a:r>
              <a:rPr lang="fr-BE" sz="1400" i="1" dirty="0">
                <a:hlinkClick r:id="rId22" tooltip="Giulio Clovio"/>
              </a:rPr>
              <a:t>Giulio </a:t>
            </a:r>
            <a:r>
              <a:rPr lang="fr-BE" sz="1400" i="1" dirty="0" err="1">
                <a:hlinkClick r:id="rId22" tooltip="Giulio Clovio"/>
              </a:rPr>
              <a:t>Clovio</a:t>
            </a:r>
            <a:r>
              <a:rPr lang="fr-BE" sz="1400" dirty="0"/>
              <a:t>. </a:t>
            </a:r>
            <a:endParaRPr lang="fr-BE" sz="1400" dirty="0" smtClean="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29</a:t>
            </a:fld>
            <a:endParaRPr lang="fr-BE"/>
          </a:p>
        </p:txBody>
      </p:sp>
      <p:pic>
        <p:nvPicPr>
          <p:cNvPr id="5" name="Image 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844824" y="5744479"/>
            <a:ext cx="3168352" cy="2763097"/>
          </a:xfrm>
          <a:prstGeom prst="rect">
            <a:avLst/>
          </a:prstGeom>
        </p:spPr>
      </p:pic>
      <p:sp>
        <p:nvSpPr>
          <p:cNvPr id="2" name="ZoneTexte 1"/>
          <p:cNvSpPr txBox="1"/>
          <p:nvPr/>
        </p:nvSpPr>
        <p:spPr>
          <a:xfrm>
            <a:off x="2636912" y="8486854"/>
            <a:ext cx="1249060" cy="261610"/>
          </a:xfrm>
          <a:prstGeom prst="rect">
            <a:avLst/>
          </a:prstGeom>
          <a:noFill/>
        </p:spPr>
        <p:txBody>
          <a:bodyPr wrap="none" rtlCol="0">
            <a:spAutoFit/>
          </a:bodyPr>
          <a:lstStyle/>
          <a:p>
            <a:r>
              <a:rPr lang="fr-BE" sz="1100" b="1" i="1" dirty="0"/>
              <a:t>Vue du mont Sinaï</a:t>
            </a:r>
            <a:endParaRPr lang="fr-BE" sz="1100" b="1" dirty="0"/>
          </a:p>
        </p:txBody>
      </p:sp>
    </p:spTree>
    <p:extLst>
      <p:ext uri="{BB962C8B-B14F-4D97-AF65-F5344CB8AC3E}">
        <p14:creationId xmlns:p14="http://schemas.microsoft.com/office/powerpoint/2010/main" val="2426368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74943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l"/>
            <a:r>
              <a:rPr lang="fr-BE" sz="1400" b="1" dirty="0" smtClean="0"/>
              <a:t>1er Jour                                     Vendredi 21 septembre 2018</a:t>
            </a:r>
            <a:br>
              <a:rPr lang="fr-BE" sz="1400" b="1" dirty="0" smtClean="0"/>
            </a:br>
            <a:r>
              <a:rPr lang="fr-BE" sz="1400" b="1" dirty="0" smtClean="0"/>
              <a:t/>
            </a:r>
            <a:br>
              <a:rPr lang="fr-BE" sz="1400" b="1" dirty="0" smtClean="0"/>
            </a:br>
            <a:r>
              <a:rPr lang="fr-BE" sz="1400" dirty="0" smtClean="0"/>
              <a:t>                                                       </a:t>
            </a:r>
            <a:r>
              <a:rPr lang="fr-BE" sz="1800" b="1" u="sng" dirty="0" smtClean="0">
                <a:effectLst>
                  <a:outerShdw blurRad="38100" dist="38100" dir="2700000" algn="tl">
                    <a:srgbClr val="000000">
                      <a:alpha val="43137"/>
                    </a:srgbClr>
                  </a:outerShdw>
                </a:effectLst>
              </a:rPr>
              <a:t>Bruxelles – Madrid</a:t>
            </a:r>
            <a:endParaRPr lang="fr-BE" sz="1400" b="1" u="sng" dirty="0">
              <a:effectLst>
                <a:outerShdw blurRad="38100" dist="38100" dir="2700000" algn="tl">
                  <a:srgbClr val="000000">
                    <a:alpha val="43137"/>
                  </a:srgbClr>
                </a:outerShdw>
              </a:effectLst>
            </a:endParaRPr>
          </a:p>
        </p:txBody>
      </p:sp>
      <p:sp>
        <p:nvSpPr>
          <p:cNvPr id="10" name="Espace réservé du numéro de diapositive 9"/>
          <p:cNvSpPr>
            <a:spLocks noGrp="1"/>
          </p:cNvSpPr>
          <p:nvPr>
            <p:ph type="sldNum" sz="quarter" idx="12"/>
          </p:nvPr>
        </p:nvSpPr>
        <p:spPr/>
        <p:txBody>
          <a:bodyPr/>
          <a:lstStyle/>
          <a:p>
            <a:fld id="{E0D82E2B-1F72-46FB-A825-F49399744D41}" type="slidenum">
              <a:rPr lang="fr-BE" smtClean="0"/>
              <a:t>3</a:t>
            </a:fld>
            <a:endParaRPr lang="fr-BE"/>
          </a:p>
        </p:txBody>
      </p:sp>
      <p:sp>
        <p:nvSpPr>
          <p:cNvPr id="5" name="ZoneTexte 4"/>
          <p:cNvSpPr txBox="1"/>
          <p:nvPr/>
        </p:nvSpPr>
        <p:spPr>
          <a:xfrm>
            <a:off x="404665" y="1332801"/>
            <a:ext cx="6120679" cy="1446550"/>
          </a:xfrm>
          <a:prstGeom prst="rect">
            <a:avLst/>
          </a:prstGeom>
          <a:noFill/>
        </p:spPr>
        <p:txBody>
          <a:bodyPr wrap="square" rtlCol="0">
            <a:spAutoFit/>
          </a:bodyPr>
          <a:lstStyle/>
          <a:p>
            <a:r>
              <a:rPr lang="fr-BE" sz="1100" dirty="0" smtClean="0"/>
              <a:t>- 07h30  Rendez-vous </a:t>
            </a:r>
            <a:r>
              <a:rPr lang="fr-BE" sz="1100" dirty="0"/>
              <a:t>à l'aéroport de Bruxelles à </a:t>
            </a:r>
            <a:r>
              <a:rPr lang="fr-BE" sz="1100" dirty="0" smtClean="0"/>
              <a:t>Zaventem,  </a:t>
            </a:r>
            <a:r>
              <a:rPr lang="fr-BE" sz="1100" dirty="0"/>
              <a:t>et vol vers </a:t>
            </a:r>
            <a:r>
              <a:rPr lang="fr-BE" sz="1100" dirty="0" smtClean="0"/>
              <a:t>Madrid </a:t>
            </a:r>
            <a:r>
              <a:rPr lang="fr-BE" sz="1100" dirty="0"/>
              <a:t>à </a:t>
            </a:r>
            <a:r>
              <a:rPr lang="fr-BE" sz="1100" dirty="0" smtClean="0"/>
              <a:t>09h25. </a:t>
            </a:r>
          </a:p>
          <a:p>
            <a:r>
              <a:rPr lang="fr-BE" sz="1100" dirty="0" smtClean="0"/>
              <a:t>- 11h50   Arrivée </a:t>
            </a:r>
            <a:r>
              <a:rPr lang="fr-BE" sz="1100" dirty="0"/>
              <a:t>à l'aéroport de </a:t>
            </a:r>
            <a:r>
              <a:rPr lang="fr-BE" sz="1100" dirty="0" smtClean="0"/>
              <a:t>Madrid </a:t>
            </a:r>
            <a:r>
              <a:rPr lang="fr-BE" sz="1100" dirty="0"/>
              <a:t>à </a:t>
            </a:r>
            <a:r>
              <a:rPr lang="fr-BE" sz="1100" dirty="0" smtClean="0"/>
              <a:t>11h50  </a:t>
            </a:r>
          </a:p>
          <a:p>
            <a:r>
              <a:rPr lang="fr-BE" sz="1100" dirty="0" smtClean="0"/>
              <a:t>- 13h00  Arrivée l’hôtel </a:t>
            </a:r>
            <a:r>
              <a:rPr lang="fr-BE" sz="1100" dirty="0" err="1" smtClean="0"/>
              <a:t>Emperador</a:t>
            </a:r>
            <a:r>
              <a:rPr lang="fr-BE" sz="1100" baseline="30000" dirty="0" smtClean="0"/>
              <a:t>****  </a:t>
            </a:r>
            <a:r>
              <a:rPr lang="fr-BE" sz="1100" dirty="0" smtClean="0"/>
              <a:t>Répartition des chambres.</a:t>
            </a:r>
          </a:p>
          <a:p>
            <a:r>
              <a:rPr lang="fr-BE" sz="1100" dirty="0" smtClean="0"/>
              <a:t>- 13h15  Départ vers le restaurant situé à la Plazza de Oriente face au Palais Royal.</a:t>
            </a:r>
          </a:p>
          <a:p>
            <a:r>
              <a:rPr lang="fr-BE" sz="1100" dirty="0" smtClean="0"/>
              <a:t>- 13h30  Déjeuner au Restaurant « </a:t>
            </a:r>
            <a:r>
              <a:rPr lang="fr-BE" sz="1100" i="1" dirty="0" smtClean="0"/>
              <a:t>La </a:t>
            </a:r>
            <a:r>
              <a:rPr lang="fr-BE" sz="1100" i="1" dirty="0" err="1" smtClean="0"/>
              <a:t>Lonja</a:t>
            </a:r>
            <a:r>
              <a:rPr lang="fr-BE" sz="1100" i="1" dirty="0" smtClean="0"/>
              <a:t> Del Mar »</a:t>
            </a:r>
          </a:p>
          <a:p>
            <a:r>
              <a:rPr lang="fr-BE" sz="1100" dirty="0" smtClean="0"/>
              <a:t>- 15h10  Visite guidée du Palais Royal</a:t>
            </a:r>
          </a:p>
          <a:p>
            <a:r>
              <a:rPr lang="fr-BE" sz="1100" dirty="0" smtClean="0"/>
              <a:t>- 18h00 Retour à </a:t>
            </a:r>
            <a:r>
              <a:rPr lang="fr-BE" sz="1100" dirty="0"/>
              <a:t>l’hôtel </a:t>
            </a:r>
            <a:r>
              <a:rPr lang="fr-BE" sz="1100" dirty="0" err="1"/>
              <a:t>Emperador</a:t>
            </a:r>
            <a:r>
              <a:rPr lang="fr-BE" sz="1100" baseline="30000" dirty="0" smtClean="0"/>
              <a:t>**** </a:t>
            </a:r>
            <a:r>
              <a:rPr lang="fr-BE" sz="1100" dirty="0" smtClean="0"/>
              <a:t>et dîner.</a:t>
            </a:r>
          </a:p>
          <a:p>
            <a:r>
              <a:rPr lang="fr-BE" sz="1100" baseline="30000" dirty="0" smtClean="0"/>
              <a:t> </a:t>
            </a:r>
            <a:endParaRPr lang="fr-BE" sz="1100" dirty="0" smtClean="0"/>
          </a:p>
        </p:txBody>
      </p:sp>
      <p:sp>
        <p:nvSpPr>
          <p:cNvPr id="4" name="Espace réservé du contenu 3"/>
          <p:cNvSpPr>
            <a:spLocks noGrp="1"/>
          </p:cNvSpPr>
          <p:nvPr>
            <p:ph idx="1"/>
          </p:nvPr>
        </p:nvSpPr>
        <p:spPr>
          <a:xfrm>
            <a:off x="476672" y="5148064"/>
            <a:ext cx="6172200" cy="3528392"/>
          </a:xfrm>
        </p:spPr>
        <p:txBody>
          <a:bodyPr>
            <a:noAutofit/>
          </a:bodyPr>
          <a:lstStyle/>
          <a:p>
            <a:pPr marL="0" indent="0" fontAlgn="base">
              <a:buNone/>
            </a:pPr>
            <a:r>
              <a:rPr lang="fr-BE" sz="1400" dirty="0" smtClean="0"/>
              <a:t>Le </a:t>
            </a:r>
            <a:r>
              <a:rPr lang="fr-BE" sz="1400" dirty="0"/>
              <a:t>Palais Royal de Madrid </a:t>
            </a:r>
            <a:r>
              <a:rPr lang="fr-BE" sz="1400" dirty="0" smtClean="0">
                <a:cs typeface="Vrinda" panose="020B0502040204020203" pitchFamily="34" charset="0"/>
              </a:rPr>
              <a:t>a </a:t>
            </a:r>
            <a:r>
              <a:rPr lang="fr-BE" sz="1400" dirty="0">
                <a:cs typeface="Vrinda" panose="020B0502040204020203" pitchFamily="34" charset="0"/>
              </a:rPr>
              <a:t>une grande présence. Il est à la fois dans et hors de la ville : dans la ville, près des quartiers les plus anciens de Madrid (à deux pas de la Plaza de la Vila, de la Plaza Mayor...) mais presque en dehors : dressé au bord du plateau sur lequel est bâtie Madrid, il surplombe désormais les banlieues populaires du haut d'une falaise arborée. Palais Royal d'une monarchie qui se défie de son peuple (à la manière des Bourbon... comme en France où la monarchie s'exila volontairement loin du peuple, à Versailles).</a:t>
            </a:r>
            <a:br>
              <a:rPr lang="fr-BE" sz="1400" dirty="0">
                <a:cs typeface="Vrinda" panose="020B0502040204020203" pitchFamily="34" charset="0"/>
              </a:rPr>
            </a:br>
            <a:r>
              <a:rPr lang="fr-BE" sz="1400" dirty="0">
                <a:cs typeface="Vrinda" panose="020B0502040204020203" pitchFamily="34" charset="0"/>
              </a:rPr>
              <a:t>Le Palais Royal est massif : à son approche, on sent physiquement le pouvoir politique, le pouvoir qui écrase, le pouvoir absolu. Les grandes fenêtres, les colonnes et la décoration baroque ne parviennent pas à effacer cette impression d'écrasement due aux très hauts murs de la façade.</a:t>
            </a:r>
          </a:p>
          <a:p>
            <a:pPr marL="0" indent="0" fontAlgn="base">
              <a:buNone/>
            </a:pPr>
            <a:r>
              <a:rPr lang="fr-BE" sz="1400" dirty="0">
                <a:cs typeface="Vrinda" panose="020B0502040204020203" pitchFamily="34" charset="0"/>
              </a:rPr>
              <a:t>A noter également </a:t>
            </a:r>
            <a:r>
              <a:rPr lang="fr-BE" sz="1400" dirty="0" smtClean="0">
                <a:cs typeface="Vrinda" panose="020B0502040204020203" pitchFamily="34" charset="0"/>
              </a:rPr>
              <a:t>qu’à </a:t>
            </a:r>
            <a:r>
              <a:rPr lang="fr-BE" sz="1400" dirty="0">
                <a:cs typeface="Vrinda" panose="020B0502040204020203" pitchFamily="34" charset="0"/>
              </a:rPr>
              <a:t>l'arrière du Palais </a:t>
            </a:r>
            <a:r>
              <a:rPr lang="fr-BE" sz="1400" dirty="0" smtClean="0">
                <a:cs typeface="Vrinda" panose="020B0502040204020203" pitchFamily="34" charset="0"/>
              </a:rPr>
              <a:t>se trouve </a:t>
            </a:r>
            <a:r>
              <a:rPr lang="fr-BE" sz="1400" dirty="0">
                <a:cs typeface="Vrinda" panose="020B0502040204020203" pitchFamily="34" charset="0"/>
              </a:rPr>
              <a:t>un très agréable jardin, havre de paix ombragé aux plus chaudes heures de l'été madrilène. Sous les frondaisons variées des arbres centenaires on peut à loisir admirer la coupole qui couronne le Palais Royal.</a:t>
            </a:r>
            <a:br>
              <a:rPr lang="fr-BE" sz="1400" dirty="0">
                <a:cs typeface="Vrinda" panose="020B0502040204020203" pitchFamily="34" charset="0"/>
              </a:rPr>
            </a:br>
            <a:endParaRPr lang="fr-BE" sz="1400" dirty="0">
              <a:latin typeface="Garamond" panose="02020404030301010803" pitchFamily="18" charset="0"/>
              <a:ea typeface="Tahoma" panose="020B0604030504040204" pitchFamily="34" charset="0"/>
              <a:cs typeface="Latha" panose="020B0604020202020204" pitchFamily="34" charset="0"/>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147" y="3347864"/>
            <a:ext cx="5291149" cy="1584176"/>
          </a:xfrm>
          <a:prstGeom prst="rect">
            <a:avLst/>
          </a:prstGeom>
        </p:spPr>
      </p:pic>
      <p:sp>
        <p:nvSpPr>
          <p:cNvPr id="6" name="ZoneTexte 5"/>
          <p:cNvSpPr txBox="1"/>
          <p:nvPr/>
        </p:nvSpPr>
        <p:spPr>
          <a:xfrm>
            <a:off x="404664" y="2843808"/>
            <a:ext cx="2081852" cy="307777"/>
          </a:xfrm>
          <a:prstGeom prst="rect">
            <a:avLst/>
          </a:prstGeom>
          <a:noFill/>
        </p:spPr>
        <p:txBody>
          <a:bodyPr wrap="none" rtlCol="0">
            <a:spAutoFit/>
          </a:bodyPr>
          <a:lstStyle/>
          <a:p>
            <a:r>
              <a:rPr lang="fr-BE" sz="1400" b="1" i="1" dirty="0">
                <a:cs typeface="Vrinda" panose="020B0502040204020203" pitchFamily="34" charset="0"/>
              </a:rPr>
              <a:t>Le Palais Royal de Madrid</a:t>
            </a:r>
            <a:endParaRPr lang="fr-BE" sz="1400" b="1" i="1" dirty="0"/>
          </a:p>
        </p:txBody>
      </p:sp>
    </p:spTree>
    <p:extLst>
      <p:ext uri="{BB962C8B-B14F-4D97-AF65-F5344CB8AC3E}">
        <p14:creationId xmlns:p14="http://schemas.microsoft.com/office/powerpoint/2010/main" val="2292637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900" y="395536"/>
            <a:ext cx="6172200" cy="8136904"/>
          </a:xfrm>
        </p:spPr>
        <p:txBody>
          <a:bodyPr>
            <a:normAutofit lnSpcReduction="10000"/>
          </a:bodyPr>
          <a:lstStyle/>
          <a:p>
            <a:pPr marL="0" indent="0">
              <a:buNone/>
            </a:pPr>
            <a:r>
              <a:rPr lang="fr-BE" sz="1400" dirty="0"/>
              <a:t>Le 18 septembre </a:t>
            </a:r>
            <a:r>
              <a:rPr lang="fr-BE" sz="1400" dirty="0">
                <a:hlinkClick r:id="rId2" tooltip="1572"/>
              </a:rPr>
              <a:t>1572</a:t>
            </a:r>
            <a:r>
              <a:rPr lang="fr-BE" sz="1400" dirty="0"/>
              <a:t>, il est inscrit à l'</a:t>
            </a:r>
            <a:r>
              <a:rPr lang="fr-BE" sz="1400" dirty="0">
                <a:hlinkClick r:id="rId3" tooltip="Accademia di San Luca"/>
              </a:rPr>
              <a:t>Académie Saint Luc de Rome</a:t>
            </a:r>
            <a:r>
              <a:rPr lang="fr-BE" sz="1400" dirty="0"/>
              <a:t> comme peintre de </a:t>
            </a:r>
            <a:r>
              <a:rPr lang="fr-BE" sz="1400" dirty="0">
                <a:hlinkClick r:id="rId4" tooltip="Miniature (portrait)"/>
              </a:rPr>
              <a:t>miniatures</a:t>
            </a:r>
            <a:r>
              <a:rPr lang="fr-BE" sz="1400" dirty="0"/>
              <a:t>, ce qui laisse perplexes les </a:t>
            </a:r>
            <a:r>
              <a:rPr lang="fr-BE" sz="1400" dirty="0">
                <a:hlinkClick r:id="rId5" tooltip="Historiens de l'art"/>
              </a:rPr>
              <a:t>historiens de l'art</a:t>
            </a:r>
            <a:r>
              <a:rPr lang="fr-BE" sz="1400" dirty="0"/>
              <a:t>. Il semble qu'il reste en </a:t>
            </a:r>
            <a:r>
              <a:rPr lang="fr-BE" sz="1400" dirty="0">
                <a:hlinkClick r:id="rId6" tooltip="Italie"/>
              </a:rPr>
              <a:t>Italie</a:t>
            </a:r>
            <a:r>
              <a:rPr lang="fr-BE" sz="1400" dirty="0"/>
              <a:t> jusqu'en </a:t>
            </a:r>
            <a:r>
              <a:rPr lang="fr-BE" sz="1400" dirty="0">
                <a:hlinkClick r:id="rId7" tooltip="1576"/>
              </a:rPr>
              <a:t>1576</a:t>
            </a:r>
            <a:r>
              <a:rPr lang="fr-BE" sz="1400" dirty="0"/>
              <a:t> avec ses deux assistants, </a:t>
            </a:r>
            <a:r>
              <a:rPr lang="fr-BE" sz="1400" dirty="0" err="1">
                <a:hlinkClick r:id="rId8" tooltip="Lattanzio Bonastri da Lucignano"/>
              </a:rPr>
              <a:t>Lattanzio</a:t>
            </a:r>
            <a:r>
              <a:rPr lang="fr-BE" sz="1400" dirty="0">
                <a:hlinkClick r:id="rId8" tooltip="Lattanzio Bonastri da Lucignano"/>
              </a:rPr>
              <a:t> </a:t>
            </a:r>
            <a:r>
              <a:rPr lang="fr-BE" sz="1400" dirty="0" err="1">
                <a:hlinkClick r:id="rId8" tooltip="Lattanzio Bonastri da Lucignano"/>
              </a:rPr>
              <a:t>Bonastri</a:t>
            </a:r>
            <a:r>
              <a:rPr lang="fr-BE" sz="1400" dirty="0">
                <a:hlinkClick r:id="rId8" tooltip="Lattanzio Bonastri da Lucignano"/>
              </a:rPr>
              <a:t> da </a:t>
            </a:r>
            <a:r>
              <a:rPr lang="fr-BE" sz="1400" dirty="0" err="1">
                <a:hlinkClick r:id="rId8" tooltip="Lattanzio Bonastri da Lucignano"/>
              </a:rPr>
              <a:t>Lucignano</a:t>
            </a:r>
            <a:r>
              <a:rPr lang="fr-BE" sz="1400" dirty="0"/>
              <a:t> et Francesco </a:t>
            </a:r>
            <a:r>
              <a:rPr lang="fr-BE" sz="1400" dirty="0" err="1"/>
              <a:t>Preboste</a:t>
            </a:r>
            <a:r>
              <a:rPr lang="fr-BE" sz="1400" dirty="0"/>
              <a:t>. Ce dernier l'accompagnera en Espagne.</a:t>
            </a:r>
          </a:p>
          <a:p>
            <a:pPr marL="0" indent="0">
              <a:buNone/>
            </a:pPr>
            <a:r>
              <a:rPr lang="fr-BE" sz="1400" dirty="0"/>
              <a:t>Il arrive en Espagne, sous </a:t>
            </a:r>
            <a:r>
              <a:rPr lang="fr-BE" sz="1400" dirty="0">
                <a:hlinkClick r:id="rId9" tooltip="Philippe II (roi d'Espagne)"/>
              </a:rPr>
              <a:t>Philippe II</a:t>
            </a:r>
            <a:r>
              <a:rPr lang="fr-BE" sz="1400" dirty="0"/>
              <a:t>, à la période considérée comme le </a:t>
            </a:r>
            <a:r>
              <a:rPr lang="fr-BE" sz="1400" dirty="0">
                <a:hlinkClick r:id="rId10" tooltip="Siècle d'or espagnol"/>
              </a:rPr>
              <a:t>siècle d'or</a:t>
            </a:r>
            <a:r>
              <a:rPr lang="fr-BE" sz="1400" dirty="0"/>
              <a:t>, où affluent les richesses et se développent les arts, malgré la censure de l'</a:t>
            </a:r>
            <a:r>
              <a:rPr lang="fr-BE" sz="1400" dirty="0">
                <a:hlinkClick r:id="rId11" tooltip="Inquisition"/>
              </a:rPr>
              <a:t>Inquisition</a:t>
            </a:r>
            <a:r>
              <a:rPr lang="fr-BE" sz="1400" dirty="0"/>
              <a:t>.</a:t>
            </a:r>
          </a:p>
          <a:p>
            <a:pPr marL="0" indent="0">
              <a:buNone/>
            </a:pPr>
            <a:r>
              <a:rPr lang="fr-BE" sz="1400" dirty="0"/>
              <a:t>Il semble qu'El Greco vive à </a:t>
            </a:r>
            <a:r>
              <a:rPr lang="fr-BE" sz="1400" dirty="0">
                <a:hlinkClick r:id="rId12" tooltip="Madrid"/>
              </a:rPr>
              <a:t>Madrid</a:t>
            </a:r>
            <a:r>
              <a:rPr lang="fr-BE" sz="1400" dirty="0"/>
              <a:t> auprès de la Cour d'Espagne, quand il reçoit la commande de </a:t>
            </a:r>
            <a:r>
              <a:rPr lang="fr-BE" sz="1400" i="1" dirty="0">
                <a:hlinkClick r:id="rId13" tooltip="Le Partage de la tunique du Christ"/>
              </a:rPr>
              <a:t>L'</a:t>
            </a:r>
            <a:r>
              <a:rPr lang="fr-BE" sz="1400" i="1" dirty="0" err="1">
                <a:hlinkClick r:id="rId13" tooltip="Le Partage de la tunique du Christ"/>
              </a:rPr>
              <a:t>Expolio</a:t>
            </a:r>
            <a:r>
              <a:rPr lang="fr-BE" sz="1400" dirty="0"/>
              <a:t> pour la </a:t>
            </a:r>
            <a:r>
              <a:rPr lang="fr-BE" sz="1400" dirty="0">
                <a:hlinkClick r:id="rId14" tooltip="Cathédrale Sainte-Marie de Tolède"/>
              </a:rPr>
              <a:t>cathédrale de Tolède</a:t>
            </a:r>
            <a:r>
              <a:rPr lang="fr-BE" sz="1400" dirty="0"/>
              <a:t>. Le doyen de la cathédrale, Diego de Castilla est le père de Luis de Castilla avec lequel El Greco s'était lié d'amitié à Rome. La composition du retable de la Trinité commandée en </a:t>
            </a:r>
            <a:r>
              <a:rPr lang="fr-BE" sz="1400" dirty="0">
                <a:hlinkClick r:id="rId15" tooltip="1577"/>
              </a:rPr>
              <a:t>1577</a:t>
            </a:r>
            <a:r>
              <a:rPr lang="fr-BE" sz="1400" dirty="0"/>
              <a:t> pour Santo Domingo el </a:t>
            </a:r>
            <a:r>
              <a:rPr lang="fr-BE" sz="1400" dirty="0" err="1"/>
              <a:t>Antiguo</a:t>
            </a:r>
            <a:r>
              <a:rPr lang="fr-BE" sz="1400" dirty="0"/>
              <a:t> à </a:t>
            </a:r>
            <a:r>
              <a:rPr lang="fr-BE" sz="1400" dirty="0">
                <a:hlinkClick r:id="rId16" tooltip="Tolède"/>
              </a:rPr>
              <a:t>Tolède</a:t>
            </a:r>
            <a:r>
              <a:rPr lang="fr-BE" sz="1400" dirty="0"/>
              <a:t>, semble avoir été également approuvée par ce même Diego de Castilla.</a:t>
            </a:r>
          </a:p>
          <a:p>
            <a:pPr marL="0" indent="0">
              <a:buNone/>
            </a:pPr>
            <a:r>
              <a:rPr lang="fr-BE" sz="1400" dirty="0"/>
              <a:t>En </a:t>
            </a:r>
            <a:r>
              <a:rPr lang="fr-BE" sz="1400" dirty="0">
                <a:hlinkClick r:id="rId17" tooltip="1578"/>
              </a:rPr>
              <a:t>1578</a:t>
            </a:r>
            <a:r>
              <a:rPr lang="fr-BE" sz="1400" dirty="0"/>
              <a:t>, son fils </a:t>
            </a:r>
            <a:r>
              <a:rPr lang="fr-BE" sz="1400" dirty="0">
                <a:hlinkClick r:id="rId18" tooltip="Jorge Manuel Theotocopouli"/>
              </a:rPr>
              <a:t>Jorge Manuel</a:t>
            </a:r>
            <a:r>
              <a:rPr lang="fr-BE" sz="1400" dirty="0"/>
              <a:t> naît à Tolède. On ne sait rien de la mère de l'enfant, </a:t>
            </a:r>
            <a:r>
              <a:rPr lang="fr-BE" sz="1400" dirty="0" err="1"/>
              <a:t>Jeronima</a:t>
            </a:r>
            <a:r>
              <a:rPr lang="fr-BE" sz="1400" dirty="0"/>
              <a:t> de las Cuevas, qu'El Greco n'a pas épousée. L'enfant est élevé par la famille Cuevas et Le Greco ne s'installera lui-même à Tolède qu'en </a:t>
            </a:r>
            <a:r>
              <a:rPr lang="fr-BE" sz="1400" dirty="0">
                <a:hlinkClick r:id="rId19" tooltip="1585"/>
              </a:rPr>
              <a:t>1585</a:t>
            </a:r>
            <a:r>
              <a:rPr lang="fr-BE" sz="1400" dirty="0"/>
              <a:t>.</a:t>
            </a:r>
          </a:p>
          <a:p>
            <a:pPr marL="0" indent="0">
              <a:buNone/>
            </a:pPr>
            <a:r>
              <a:rPr lang="fr-BE" sz="1400" dirty="0"/>
              <a:t>En 1579, </a:t>
            </a:r>
            <a:r>
              <a:rPr lang="fr-BE" sz="1400" dirty="0">
                <a:hlinkClick r:id="rId9" tooltip="Philippe II (roi d'Espagne)"/>
              </a:rPr>
              <a:t>Philippe II d'Espagne</a:t>
            </a:r>
            <a:r>
              <a:rPr lang="fr-BE" sz="1400" dirty="0"/>
              <a:t> lui commande </a:t>
            </a:r>
            <a:r>
              <a:rPr lang="fr-BE" sz="1400" i="1" dirty="0">
                <a:hlinkClick r:id="rId20" tooltip="Le Martyre de saint Maurice"/>
              </a:rPr>
              <a:t>Le Martyre de Saint Maurice</a:t>
            </a:r>
            <a:r>
              <a:rPr lang="fr-BE" sz="1400" dirty="0"/>
              <a:t>, destiné au palais de l'</a:t>
            </a:r>
            <a:r>
              <a:rPr lang="fr-BE" sz="1400" dirty="0">
                <a:hlinkClick r:id="rId21" tooltip="Escurial"/>
              </a:rPr>
              <a:t>Escurial</a:t>
            </a:r>
            <a:r>
              <a:rPr lang="fr-BE" sz="1400" dirty="0"/>
              <a:t>, mais le tableau, pas plus que la Sainte-Alliance, ne plaît ni au roi, ni à la Cour, ni à l'Inquisition, qui ne le trouvait pas assez fidèle à l'esprit du </a:t>
            </a:r>
            <a:r>
              <a:rPr lang="fr-BE" sz="1400" dirty="0">
                <a:hlinkClick r:id="rId22" tooltip="Concile de Trente"/>
              </a:rPr>
              <a:t>Concile de Trente</a:t>
            </a:r>
            <a:r>
              <a:rPr lang="fr-BE" sz="1400" baseline="30000" dirty="0">
                <a:hlinkClick r:id="rId23"/>
              </a:rPr>
              <a:t>10</a:t>
            </a:r>
            <a:r>
              <a:rPr lang="fr-BE" sz="1400" dirty="0"/>
              <a:t>. Lors de ce concile, point de départ de la </a:t>
            </a:r>
            <a:r>
              <a:rPr lang="fr-BE" sz="1400" dirty="0">
                <a:hlinkClick r:id="rId24" tooltip="Contre-Réforme"/>
              </a:rPr>
              <a:t>Contre-Réforme</a:t>
            </a:r>
            <a:r>
              <a:rPr lang="fr-BE" sz="1400" dirty="0"/>
              <a:t> dans les pays catholiques, il fut décidé de mettre désormais au premier plan de l'art, les aspects mystiques et surnaturels de l'expérience religieuse : le martyre du saint dans le tableau du Greco est au second plan, peu lisible. C’est au peintre italien </a:t>
            </a:r>
            <a:r>
              <a:rPr lang="fr-BE" sz="1400" dirty="0" err="1">
                <a:hlinkClick r:id="rId25" tooltip="Rómulo Cincinato"/>
              </a:rPr>
              <a:t>Rómulo</a:t>
            </a:r>
            <a:r>
              <a:rPr lang="fr-BE" sz="1400" dirty="0">
                <a:hlinkClick r:id="rId25" tooltip="Rómulo Cincinato"/>
              </a:rPr>
              <a:t> </a:t>
            </a:r>
            <a:r>
              <a:rPr lang="fr-BE" sz="1400" dirty="0" err="1">
                <a:hlinkClick r:id="rId25" tooltip="Rómulo Cincinato"/>
              </a:rPr>
              <a:t>Cincinato</a:t>
            </a:r>
            <a:r>
              <a:rPr lang="fr-BE" sz="1400" dirty="0"/>
              <a:t> que revint la commande. Le Greco retiendra la leçon dans ses œuvres ultérieures, mais son succès à Tolède le tint ensuite éloigné de la cour d'Espagne.</a:t>
            </a:r>
          </a:p>
          <a:p>
            <a:pPr marL="0" indent="0">
              <a:buNone/>
            </a:pPr>
            <a:r>
              <a:rPr lang="fr-BE" sz="1400" dirty="0"/>
              <a:t>Tolède était depuis fort longtemps le centre de la vie artistique, intellectuelle et religieuse de l'Espagne, quand le </a:t>
            </a:r>
            <a:r>
              <a:rPr lang="fr-BE" sz="1400" dirty="0">
                <a:hlinkClick r:id="rId26" tooltip="18 mars"/>
              </a:rPr>
              <a:t>18 mars</a:t>
            </a:r>
            <a:r>
              <a:rPr lang="fr-BE" sz="1400" dirty="0"/>
              <a:t> </a:t>
            </a:r>
            <a:r>
              <a:rPr lang="fr-BE" sz="1400" dirty="0">
                <a:hlinkClick r:id="rId27" tooltip="1586"/>
              </a:rPr>
              <a:t>1586</a:t>
            </a:r>
            <a:r>
              <a:rPr lang="fr-BE" sz="1400" dirty="0"/>
              <a:t>, Le Greco reçoit la commande de son fameux chef-d'œuvre </a:t>
            </a:r>
            <a:r>
              <a:rPr lang="fr-BE" sz="1400" i="1" dirty="0">
                <a:hlinkClick r:id="rId28" tooltip="L'Enterrement du comte d'Orgaz"/>
              </a:rPr>
              <a:t>l'Enterrement du comte d'</a:t>
            </a:r>
            <a:r>
              <a:rPr lang="fr-BE" sz="1400" i="1" dirty="0" err="1">
                <a:hlinkClick r:id="rId28" tooltip="L'Enterrement du comte d'Orgaz"/>
              </a:rPr>
              <a:t>Orgaz</a:t>
            </a:r>
            <a:r>
              <a:rPr lang="fr-BE" sz="1400" dirty="0"/>
              <a:t> pour l'</a:t>
            </a:r>
            <a:r>
              <a:rPr lang="fr-BE" sz="1400" dirty="0">
                <a:hlinkClick r:id="rId29" tooltip="Église Santo Tomé de Tolède"/>
              </a:rPr>
              <a:t>église Santo Tomé de Tolède</a:t>
            </a:r>
            <a:r>
              <a:rPr lang="fr-BE" sz="1400" dirty="0"/>
              <a:t>. Il y représente le mythe fondateur de Tolède et les portraits des nobles et autorités de la ville qui assistent </a:t>
            </a:r>
          </a:p>
          <a:p>
            <a:pPr marL="0" indent="0">
              <a:buNone/>
            </a:pPr>
            <a:r>
              <a:rPr lang="fr-BE" sz="1400" dirty="0"/>
              <a:t>Il vit, alors, à Tolède dans une maison louée au Marquis de </a:t>
            </a:r>
            <a:r>
              <a:rPr lang="fr-BE" sz="1400" dirty="0" err="1"/>
              <a:t>Villema</a:t>
            </a:r>
            <a:r>
              <a:rPr lang="fr-BE" sz="1400" dirty="0"/>
              <a:t> où il dispose, selon le témoignage de </a:t>
            </a:r>
            <a:r>
              <a:rPr lang="fr-BE" sz="1400" dirty="0" err="1">
                <a:hlinkClick r:id="rId30" tooltip="Jusepe Martínez"/>
              </a:rPr>
              <a:t>Jusepe</a:t>
            </a:r>
            <a:r>
              <a:rPr lang="fr-BE" sz="1400" dirty="0">
                <a:hlinkClick r:id="rId30" tooltip="Jusepe Martínez"/>
              </a:rPr>
              <a:t> </a:t>
            </a:r>
            <a:r>
              <a:rPr lang="fr-BE" sz="1400" dirty="0" err="1">
                <a:hlinkClick r:id="rId30" tooltip="Jusepe Martínez"/>
              </a:rPr>
              <a:t>Martínez</a:t>
            </a:r>
            <a:r>
              <a:rPr lang="fr-BE" sz="1400" dirty="0"/>
              <a:t> « d'un appartement royal avec une cuisine principale, un salon de réception et un sous-sol donnant sur un premier patio avec un puits (…) Il gagnait beaucoup d'argent mais le gaspillait dans le train somptueux de sa maison, allant jusqu'à engager des musiciens, qu'il payait pour accompagner ses repas ». En 1604, El Greco et sa famille occupent vingt-quatre pièces de la maison.</a:t>
            </a:r>
          </a:p>
          <a:p>
            <a:pPr marL="0" indent="0">
              <a:buNone/>
            </a:pPr>
            <a:endParaRPr lang="fr-BE" sz="1400" dirty="0"/>
          </a:p>
          <a:p>
            <a:pPr marL="0" indent="0">
              <a:buNone/>
            </a:pPr>
            <a:endParaRPr lang="fr-BE" sz="1400" dirty="0"/>
          </a:p>
          <a:p>
            <a:pPr marL="0" indent="0">
              <a:buNone/>
            </a:pP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30</a:t>
            </a:fld>
            <a:endParaRPr lang="fr-BE"/>
          </a:p>
        </p:txBody>
      </p:sp>
    </p:spTree>
    <p:extLst>
      <p:ext uri="{BB962C8B-B14F-4D97-AF65-F5344CB8AC3E}">
        <p14:creationId xmlns:p14="http://schemas.microsoft.com/office/powerpoint/2010/main" val="3187078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900" y="395536"/>
            <a:ext cx="6172200" cy="8208912"/>
          </a:xfrm>
        </p:spPr>
        <p:txBody>
          <a:bodyPr>
            <a:normAutofit fontScale="92500" lnSpcReduction="10000"/>
          </a:bodyPr>
          <a:lstStyle/>
          <a:p>
            <a:pPr marL="0" indent="0">
              <a:buNone/>
            </a:pPr>
            <a:r>
              <a:rPr lang="fr-BE" sz="1400" dirty="0" smtClean="0"/>
              <a:t>Tolède </a:t>
            </a:r>
            <a:r>
              <a:rPr lang="fr-BE" sz="1400" dirty="0"/>
              <a:t>était depuis fort longtemps le centre de la vie artistique, intellectuelle et religieuse de l'Espagne, quand le </a:t>
            </a:r>
            <a:r>
              <a:rPr lang="fr-BE" sz="1400" dirty="0">
                <a:hlinkClick r:id="rId2" tooltip="18 mars"/>
              </a:rPr>
              <a:t>18 mars</a:t>
            </a:r>
            <a:r>
              <a:rPr lang="fr-BE" sz="1400" dirty="0"/>
              <a:t> </a:t>
            </a:r>
            <a:r>
              <a:rPr lang="fr-BE" sz="1400" dirty="0">
                <a:hlinkClick r:id="rId3" tooltip="1586"/>
              </a:rPr>
              <a:t>1586</a:t>
            </a:r>
            <a:r>
              <a:rPr lang="fr-BE" sz="1400" dirty="0"/>
              <a:t>, Le Greco reçoit la commande de son fameux chef-d'œuvre </a:t>
            </a:r>
            <a:r>
              <a:rPr lang="fr-BE" sz="1400" i="1" dirty="0">
                <a:hlinkClick r:id="rId4" tooltip="L'Enterrement du comte d'Orgaz"/>
              </a:rPr>
              <a:t>l'Enterrement du comte d'</a:t>
            </a:r>
            <a:r>
              <a:rPr lang="fr-BE" sz="1400" i="1" dirty="0" err="1">
                <a:hlinkClick r:id="rId4" tooltip="L'Enterrement du comte d'Orgaz"/>
              </a:rPr>
              <a:t>Orgaz</a:t>
            </a:r>
            <a:r>
              <a:rPr lang="fr-BE" sz="1400" dirty="0"/>
              <a:t> pour l'</a:t>
            </a:r>
            <a:r>
              <a:rPr lang="fr-BE" sz="1400" dirty="0">
                <a:hlinkClick r:id="rId5" tooltip="Église Santo Tomé de Tolède"/>
              </a:rPr>
              <a:t>église Santo Tomé de Tolède</a:t>
            </a:r>
            <a:r>
              <a:rPr lang="fr-BE" sz="1400" dirty="0"/>
              <a:t>. Il y représente le mythe fondateur de Tolède et les portraits des nobles et autorités de la ville qui assistent </a:t>
            </a:r>
            <a:endParaRPr lang="fr-BE" sz="1400" dirty="0" smtClean="0"/>
          </a:p>
          <a:p>
            <a:pPr marL="0" indent="0">
              <a:buNone/>
            </a:pPr>
            <a:r>
              <a:rPr lang="fr-BE" sz="1400" dirty="0"/>
              <a:t>Il vit, alors, à Tolède dans une maison louée au Marquis de </a:t>
            </a:r>
            <a:r>
              <a:rPr lang="fr-BE" sz="1400" dirty="0" err="1"/>
              <a:t>Villema</a:t>
            </a:r>
            <a:r>
              <a:rPr lang="fr-BE" sz="1400" dirty="0"/>
              <a:t> où il dispose, selon le témoignage de </a:t>
            </a:r>
            <a:r>
              <a:rPr lang="fr-BE" sz="1400" dirty="0" err="1">
                <a:hlinkClick r:id="rId6" tooltip="Jusepe Martínez"/>
              </a:rPr>
              <a:t>Jusepe</a:t>
            </a:r>
            <a:r>
              <a:rPr lang="fr-BE" sz="1400" dirty="0">
                <a:hlinkClick r:id="rId6" tooltip="Jusepe Martínez"/>
              </a:rPr>
              <a:t> </a:t>
            </a:r>
            <a:r>
              <a:rPr lang="fr-BE" sz="1400" dirty="0" err="1">
                <a:hlinkClick r:id="rId6" tooltip="Jusepe Martínez"/>
              </a:rPr>
              <a:t>Martínez</a:t>
            </a:r>
            <a:r>
              <a:rPr lang="fr-BE" sz="1400" dirty="0"/>
              <a:t> « d'un appartement royal avec une cuisine principale, un salon de réception et un sous-sol donnant sur un premier patio avec un puits (…) Il gagnait beaucoup d'argent mais le gaspillait dans le train somptueux de sa maison, allant jusqu'à engager des musiciens, qu'il payait pour accompagner ses repas </a:t>
            </a:r>
            <a:r>
              <a:rPr lang="fr-BE" sz="1400" dirty="0" smtClean="0"/>
              <a:t>». </a:t>
            </a:r>
            <a:r>
              <a:rPr lang="fr-BE" sz="1400" dirty="0"/>
              <a:t>En 1604, El Greco et sa famille occupent vingt-quatre pièces de la maison</a:t>
            </a:r>
            <a:r>
              <a:rPr lang="fr-BE" sz="1400" dirty="0" smtClean="0"/>
              <a:t>.</a:t>
            </a:r>
          </a:p>
          <a:p>
            <a:pPr marL="0" indent="0">
              <a:buNone/>
            </a:pPr>
            <a:r>
              <a:rPr lang="fr-BE" sz="1400" dirty="0"/>
              <a:t>En </a:t>
            </a:r>
            <a:r>
              <a:rPr lang="fr-BE" sz="1400" dirty="0">
                <a:hlinkClick r:id="rId7" tooltip="1603"/>
              </a:rPr>
              <a:t>1603</a:t>
            </a:r>
            <a:r>
              <a:rPr lang="fr-BE" sz="1400" dirty="0"/>
              <a:t>, son fils </a:t>
            </a:r>
            <a:r>
              <a:rPr lang="fr-BE" sz="1400" dirty="0">
                <a:hlinkClick r:id="rId8" tooltip="Jorge Manuel Theotocopouli"/>
              </a:rPr>
              <a:t>Jorge Manuel</a:t>
            </a:r>
            <a:r>
              <a:rPr lang="fr-BE" sz="1400" dirty="0"/>
              <a:t> se marie, il apparaît comme assistant de son père ou comme peintre indépendant dans le style inventé par son père. Le peintre est également assisté de </a:t>
            </a:r>
            <a:r>
              <a:rPr lang="fr-BE" sz="1400" dirty="0">
                <a:hlinkClick r:id="rId9" tooltip="Luis Tristán"/>
              </a:rPr>
              <a:t>Luis </a:t>
            </a:r>
            <a:r>
              <a:rPr lang="fr-BE" sz="1400" dirty="0" err="1">
                <a:hlinkClick r:id="rId9" tooltip="Luis Tristán"/>
              </a:rPr>
              <a:t>Tristán</a:t>
            </a:r>
            <a:r>
              <a:rPr lang="fr-BE" sz="1400" dirty="0"/>
              <a:t>. En 1604, le frère d'El Greco, </a:t>
            </a:r>
            <a:r>
              <a:rPr lang="fr-BE" sz="1400" dirty="0" err="1"/>
              <a:t>Manuso</a:t>
            </a:r>
            <a:r>
              <a:rPr lang="fr-BE" sz="1400" dirty="0"/>
              <a:t>, meurt à Tolède où il est enterré.</a:t>
            </a:r>
          </a:p>
          <a:p>
            <a:pPr marL="0" indent="0">
              <a:buNone/>
            </a:pPr>
            <a:r>
              <a:rPr lang="fr-BE" sz="1400" dirty="0"/>
              <a:t>Entre 1605 et 1608, le graveur Diego de Astor reproduit une série de ses tableaux.</a:t>
            </a:r>
          </a:p>
          <a:p>
            <a:pPr marL="0" indent="0">
              <a:buNone/>
            </a:pPr>
            <a:r>
              <a:rPr lang="fr-BE" sz="1400" dirty="0"/>
              <a:t>1606, marque le début des procès des commanditaires des retables contre le Greco et son fils. Ils sont souvent le résultat des procédés commerciaux d'El Greco qui, par exemple, demandait à son assistant Francisco </a:t>
            </a:r>
            <a:r>
              <a:rPr lang="fr-BE" sz="1400" dirty="0" err="1"/>
              <a:t>Prebloste</a:t>
            </a:r>
            <a:r>
              <a:rPr lang="fr-BE" sz="1400" dirty="0"/>
              <a:t> de passer un accord avec un génois de Séville pour que ses tableaux soient reproduits en broderie. Son atelier reproduit trois, quatre fois chacune de ses toiles en différents formats, en particulier les tableaux de dévotion comme la série consacrée à </a:t>
            </a:r>
            <a:r>
              <a:rPr lang="fr-BE" sz="1400" dirty="0">
                <a:hlinkClick r:id="rId10" tooltip="François d'Assise"/>
              </a:rPr>
              <a:t>saint François d'Assise</a:t>
            </a:r>
            <a:r>
              <a:rPr lang="fr-BE" sz="1400" dirty="0"/>
              <a:t>. De plus, à partir de 1608, son état de santé se dégrade, et son fils Jorge Manuel falsifie sa signature sur des </a:t>
            </a:r>
            <a:r>
              <a:rPr lang="fr-BE" sz="1400" dirty="0" smtClean="0"/>
              <a:t>contrats.</a:t>
            </a:r>
            <a:endParaRPr lang="fr-BE" sz="1400" dirty="0"/>
          </a:p>
          <a:p>
            <a:pPr marL="0" indent="0">
              <a:buNone/>
            </a:pPr>
            <a:r>
              <a:rPr lang="fr-BE" sz="1400" dirty="0"/>
              <a:t>En 1612, son fils lui achète une sépulture. El Greco meurt ruiné le 7 avril 1614 à Tolède en ne laissant pas de testament. Il y est inhumé religieusement dans l'église de </a:t>
            </a:r>
            <a:r>
              <a:rPr lang="fr-BE" sz="1400" i="1" dirty="0"/>
              <a:t>Santo Domingo el </a:t>
            </a:r>
            <a:r>
              <a:rPr lang="fr-BE" sz="1400" i="1" dirty="0" err="1"/>
              <a:t>Antiguo</a:t>
            </a:r>
            <a:r>
              <a:rPr lang="fr-BE" sz="1400" dirty="0"/>
              <a:t>. Son fils fait l'inventaire des biens de son père en tentant d'échapper aux saisies de l'Hôpital </a:t>
            </a:r>
            <a:r>
              <a:rPr lang="fr-BE" sz="1400" dirty="0" err="1"/>
              <a:t>Tavera</a:t>
            </a:r>
            <a:r>
              <a:rPr lang="fr-BE" sz="1400" dirty="0"/>
              <a:t> avec lequel il est en procès pour le retable toujours inachevé.</a:t>
            </a:r>
          </a:p>
          <a:p>
            <a:pPr marL="0" indent="0">
              <a:buNone/>
            </a:pPr>
            <a:r>
              <a:rPr lang="fr-BE" sz="1400" dirty="0"/>
              <a:t>En 1619 les restes du Greco sont transférés en l'église de </a:t>
            </a:r>
            <a:r>
              <a:rPr lang="fr-BE" sz="1400" i="1" dirty="0"/>
              <a:t>San </a:t>
            </a:r>
            <a:r>
              <a:rPr lang="fr-BE" sz="1400" i="1" dirty="0" err="1"/>
              <a:t>Torcuato</a:t>
            </a:r>
            <a:r>
              <a:rPr lang="fr-BE" sz="1400" dirty="0"/>
              <a:t> de Tolède. L'église est détruite en 1868, les tombes dispersées. Il ne reste de son tombeau que la description du poète espagnol </a:t>
            </a:r>
            <a:r>
              <a:rPr lang="fr-BE" sz="1400" dirty="0">
                <a:hlinkClick r:id="rId11" tooltip="Luis de Góngora"/>
              </a:rPr>
              <a:t>Luis de </a:t>
            </a:r>
            <a:r>
              <a:rPr lang="fr-BE" sz="1400" dirty="0" err="1">
                <a:hlinkClick r:id="rId11" tooltip="Luis de Góngora"/>
              </a:rPr>
              <a:t>Góngora</a:t>
            </a:r>
            <a:r>
              <a:rPr lang="fr-BE" sz="1400" dirty="0"/>
              <a:t>, contemporain d'El Greco, </a:t>
            </a:r>
            <a:r>
              <a:rPr lang="fr-BE" sz="1400" i="1" dirty="0"/>
              <a:t>Tombeau de Domenico Greco, excellent peintre</a:t>
            </a:r>
            <a:r>
              <a:rPr lang="fr-BE" sz="1400" dirty="0"/>
              <a:t> :</a:t>
            </a:r>
          </a:p>
          <a:p>
            <a:pPr marL="0" indent="0">
              <a:buNone/>
            </a:pPr>
            <a:r>
              <a:rPr lang="fr-BE" sz="1400" i="1" dirty="0"/>
              <a:t>« De forme élégante, ô Passant, Cette lumineuse pierre de porphyre dur Prive le monde du pinceau le plus doux, Qui ait donné l’esprit au bois et vie au tableau. Son nom est digne d’un souffle plus puissant Que celui des trompettes de la Renommée Ce champ de marbre l’amplifie. Vénère-le et passe ton chemin. Ci-gît le Grec. Il hérita de la Nature L'Art. Il étudia L’Art. D'Iris les couleurs. De </a:t>
            </a:r>
            <a:r>
              <a:rPr lang="fr-BE" sz="1400" i="1" dirty="0" err="1"/>
              <a:t>Phoebus</a:t>
            </a:r>
            <a:r>
              <a:rPr lang="fr-BE" sz="1400" i="1" dirty="0"/>
              <a:t> les lumières et de Morphée les ombres. Que cette urne, malgré sa dureté, Boive les larmes, et en exsude les parfums. Funèbre Écorce de l’arbre de Saba. »</a:t>
            </a:r>
          </a:p>
          <a:p>
            <a:pPr marL="0" indent="0">
              <a:buNone/>
            </a:pPr>
            <a:endParaRPr lang="fr-BE" sz="1400" dirty="0"/>
          </a:p>
          <a:p>
            <a:pPr marL="0" indent="0">
              <a:buNone/>
            </a:pPr>
            <a:endParaRPr lang="fr-BE" sz="1400" dirty="0"/>
          </a:p>
          <a:p>
            <a:pPr marL="0" indent="0">
              <a:buNone/>
            </a:pP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31</a:t>
            </a:fld>
            <a:endParaRPr lang="fr-BE"/>
          </a:p>
        </p:txBody>
      </p:sp>
    </p:spTree>
    <p:extLst>
      <p:ext uri="{BB962C8B-B14F-4D97-AF65-F5344CB8AC3E}">
        <p14:creationId xmlns:p14="http://schemas.microsoft.com/office/powerpoint/2010/main" val="500228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6672" y="366184"/>
            <a:ext cx="6038428" cy="749432"/>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fr-BE" sz="1400" b="1" dirty="0" smtClean="0"/>
              <a:t>4ème Jour                               Lundi  24 septembre 2018</a:t>
            </a:r>
            <a:br>
              <a:rPr lang="fr-BE" sz="1400" b="1" dirty="0" smtClean="0"/>
            </a:br>
            <a:r>
              <a:rPr lang="fr-BE" sz="1400" b="1" dirty="0" smtClean="0"/>
              <a:t/>
            </a:r>
            <a:br>
              <a:rPr lang="fr-BE" sz="1400" b="1" dirty="0" smtClean="0"/>
            </a:br>
            <a:r>
              <a:rPr lang="fr-BE" sz="1400" b="1" dirty="0" smtClean="0"/>
              <a:t>                                                        </a:t>
            </a:r>
            <a:r>
              <a:rPr lang="fr-BE" sz="1400" dirty="0" smtClean="0">
                <a:effectLst>
                  <a:outerShdw blurRad="38100" dist="38100" dir="2700000" algn="tl">
                    <a:srgbClr val="000000">
                      <a:alpha val="43137"/>
                    </a:srgbClr>
                  </a:outerShdw>
                </a:effectLst>
              </a:rPr>
              <a:t>MADRID - TOLEDE</a:t>
            </a:r>
            <a:endParaRPr lang="fr-BE" sz="1400" b="1" u="sng" dirty="0">
              <a:effectLst>
                <a:outerShdw blurRad="38100" dist="38100" dir="2700000" algn="tl">
                  <a:srgbClr val="000000">
                    <a:alpha val="43137"/>
                  </a:srgbClr>
                </a:outerShdw>
              </a:effectLst>
            </a:endParaRPr>
          </a:p>
        </p:txBody>
      </p:sp>
      <p:sp>
        <p:nvSpPr>
          <p:cNvPr id="10" name="Espace réservé du numéro de diapositive 9"/>
          <p:cNvSpPr>
            <a:spLocks noGrp="1"/>
          </p:cNvSpPr>
          <p:nvPr>
            <p:ph type="sldNum" sz="quarter" idx="12"/>
          </p:nvPr>
        </p:nvSpPr>
        <p:spPr>
          <a:xfrm>
            <a:off x="5589240" y="8475135"/>
            <a:ext cx="962372" cy="390924"/>
          </a:xfrm>
        </p:spPr>
        <p:txBody>
          <a:bodyPr/>
          <a:lstStyle/>
          <a:p>
            <a:fld id="{E0D82E2B-1F72-46FB-A825-F49399744D41}" type="slidenum">
              <a:rPr lang="fr-BE" sz="1100" smtClean="0"/>
              <a:t>32</a:t>
            </a:fld>
            <a:endParaRPr lang="fr-BE" sz="1100" dirty="0"/>
          </a:p>
        </p:txBody>
      </p:sp>
      <p:sp>
        <p:nvSpPr>
          <p:cNvPr id="5" name="ZoneTexte 4"/>
          <p:cNvSpPr txBox="1"/>
          <p:nvPr/>
        </p:nvSpPr>
        <p:spPr>
          <a:xfrm>
            <a:off x="476672" y="1259632"/>
            <a:ext cx="6048672" cy="1107996"/>
          </a:xfrm>
          <a:prstGeom prst="rect">
            <a:avLst/>
          </a:prstGeom>
          <a:noFill/>
        </p:spPr>
        <p:txBody>
          <a:bodyPr wrap="square" rtlCol="0">
            <a:spAutoFit/>
          </a:bodyPr>
          <a:lstStyle/>
          <a:p>
            <a:pPr marL="171450" indent="-171450" defTabSz="627063">
              <a:buFontTx/>
              <a:buChar char="-"/>
            </a:pPr>
            <a:r>
              <a:rPr lang="fr-BE" sz="1100" dirty="0" smtClean="0"/>
              <a:t>09h00  </a:t>
            </a:r>
            <a:r>
              <a:rPr lang="fr-BE" sz="1100" dirty="0"/>
              <a:t>Départ du car pour </a:t>
            </a:r>
            <a:r>
              <a:rPr lang="fr-BE" sz="1100" dirty="0" smtClean="0"/>
              <a:t>l’excursion à Tolède. </a:t>
            </a:r>
            <a:r>
              <a:rPr lang="fr-BE" sz="1100" dirty="0"/>
              <a:t>	</a:t>
            </a:r>
            <a:endParaRPr lang="fr-BE" sz="1100" dirty="0" smtClean="0"/>
          </a:p>
          <a:p>
            <a:pPr defTabSz="901700"/>
            <a:r>
              <a:rPr lang="fr-BE" sz="1100" dirty="0" smtClean="0"/>
              <a:t>                   Visite  guidée  de la Cathédrale – l’Eglise de Santo Tomé – le Quartier Juif – La Synagogue de </a:t>
            </a:r>
          </a:p>
          <a:p>
            <a:pPr defTabSz="901700"/>
            <a:r>
              <a:rPr lang="fr-BE" sz="1100" dirty="0"/>
              <a:t> </a:t>
            </a:r>
            <a:r>
              <a:rPr lang="fr-BE" sz="1100" dirty="0" smtClean="0"/>
              <a:t>                  Santa Maria la Blanca – le Monastère de San Juan de los Reyes</a:t>
            </a:r>
          </a:p>
          <a:p>
            <a:pPr defTabSz="901700"/>
            <a:r>
              <a:rPr lang="fr-BE" sz="1100" dirty="0" smtClean="0"/>
              <a:t>-    13h30  Déjeuner au restaurant « El </a:t>
            </a:r>
            <a:r>
              <a:rPr lang="fr-BE" sz="1100" dirty="0" err="1" smtClean="0"/>
              <a:t>Cardenal</a:t>
            </a:r>
            <a:r>
              <a:rPr lang="fr-BE" sz="1100" dirty="0" smtClean="0"/>
              <a:t> »  </a:t>
            </a:r>
          </a:p>
          <a:p>
            <a:pPr defTabSz="901700"/>
            <a:r>
              <a:rPr lang="fr-BE" sz="1100" dirty="0" smtClean="0"/>
              <a:t>-    17h00 </a:t>
            </a:r>
            <a:r>
              <a:rPr lang="fr-BE" sz="1100" dirty="0"/>
              <a:t>Retour </a:t>
            </a:r>
            <a:r>
              <a:rPr lang="fr-BE" sz="1100" dirty="0" smtClean="0"/>
              <a:t>vers Madrid</a:t>
            </a:r>
            <a:r>
              <a:rPr lang="fr-BE" sz="1100" dirty="0"/>
              <a:t> </a:t>
            </a:r>
            <a:r>
              <a:rPr lang="fr-BE" sz="1100" dirty="0" smtClean="0"/>
              <a:t>à </a:t>
            </a:r>
            <a:r>
              <a:rPr lang="fr-BE" sz="1100" dirty="0"/>
              <a:t>l’hôtel  </a:t>
            </a:r>
            <a:r>
              <a:rPr lang="fr-BE" sz="1100" dirty="0" err="1"/>
              <a:t>Emperador</a:t>
            </a:r>
            <a:r>
              <a:rPr lang="fr-BE" sz="1100" dirty="0" smtClean="0"/>
              <a:t>**** et dîner</a:t>
            </a:r>
            <a:endParaRPr lang="fr-BE" sz="1100" dirty="0"/>
          </a:p>
          <a:p>
            <a:endParaRPr lang="fr-BE" sz="1100" dirty="0"/>
          </a:p>
        </p:txBody>
      </p:sp>
      <p:sp>
        <p:nvSpPr>
          <p:cNvPr id="3" name="ZoneTexte 2"/>
          <p:cNvSpPr txBox="1"/>
          <p:nvPr/>
        </p:nvSpPr>
        <p:spPr>
          <a:xfrm>
            <a:off x="404664" y="2339752"/>
            <a:ext cx="5832648" cy="2108269"/>
          </a:xfrm>
          <a:prstGeom prst="rect">
            <a:avLst/>
          </a:prstGeom>
          <a:noFill/>
        </p:spPr>
        <p:txBody>
          <a:bodyPr wrap="square" rtlCol="0">
            <a:spAutoFit/>
          </a:bodyPr>
          <a:lstStyle/>
          <a:p>
            <a:pPr>
              <a:spcAft>
                <a:spcPts val="600"/>
              </a:spcAft>
            </a:pPr>
            <a:r>
              <a:rPr lang="fr-BE" sz="1400" b="1" i="1" dirty="0"/>
              <a:t>La Cathédrale de Tolède</a:t>
            </a:r>
            <a:endParaRPr lang="fr-BE" sz="1400" i="1" dirty="0"/>
          </a:p>
          <a:p>
            <a:r>
              <a:rPr lang="fr-BE" sz="1400" dirty="0"/>
              <a:t>En 1227, Saint Ferdinand III décide d'entreprendre la création de la cathédrale. Son édification se prolongeant jusqu'à la fin du 15e s. elle laisse apparaître tous les stades du gothique espagnol. La richesse de la décoration sculptée et l'accumulation des œuvres en font un excellent musée d'art religieux. Vous apprécierez les magnifiques stalles du Coro, la Sacristie et son importante collection de toiles du Greco, ou encore le trésor et son splendide ostensoir.</a:t>
            </a:r>
          </a:p>
          <a:p>
            <a:endParaRPr lang="fr-BE" sz="1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72" y="4355977"/>
            <a:ext cx="2758764" cy="2592287"/>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032" y="5076056"/>
            <a:ext cx="2520280" cy="3675408"/>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0768" y="7224856"/>
            <a:ext cx="792088" cy="1545538"/>
          </a:xfrm>
          <a:prstGeom prst="rect">
            <a:avLst/>
          </a:prstGeom>
        </p:spPr>
      </p:pic>
      <p:sp>
        <p:nvSpPr>
          <p:cNvPr id="8" name="ZoneTexte 7"/>
          <p:cNvSpPr txBox="1"/>
          <p:nvPr/>
        </p:nvSpPr>
        <p:spPr>
          <a:xfrm>
            <a:off x="4365104" y="4814446"/>
            <a:ext cx="795411" cy="261610"/>
          </a:xfrm>
          <a:prstGeom prst="rect">
            <a:avLst/>
          </a:prstGeom>
          <a:noFill/>
        </p:spPr>
        <p:txBody>
          <a:bodyPr wrap="none" rtlCol="0">
            <a:spAutoFit/>
          </a:bodyPr>
          <a:lstStyle/>
          <a:p>
            <a:r>
              <a:rPr lang="fr-BE" sz="1100" b="1" i="1" dirty="0" smtClean="0"/>
              <a:t>Le Retable</a:t>
            </a:r>
            <a:endParaRPr lang="fr-BE" sz="1100" b="1" i="1" dirty="0"/>
          </a:p>
        </p:txBody>
      </p:sp>
      <p:sp>
        <p:nvSpPr>
          <p:cNvPr id="9" name="ZoneTexte 8"/>
          <p:cNvSpPr txBox="1"/>
          <p:nvPr/>
        </p:nvSpPr>
        <p:spPr>
          <a:xfrm>
            <a:off x="2155890" y="7884368"/>
            <a:ext cx="838691" cy="261610"/>
          </a:xfrm>
          <a:prstGeom prst="rect">
            <a:avLst/>
          </a:prstGeom>
          <a:noFill/>
        </p:spPr>
        <p:txBody>
          <a:bodyPr wrap="none" rtlCol="0">
            <a:spAutoFit/>
          </a:bodyPr>
          <a:lstStyle/>
          <a:p>
            <a:r>
              <a:rPr lang="fr-BE" sz="1100" b="1" i="1" dirty="0" smtClean="0"/>
              <a:t>L’Ostensoir</a:t>
            </a:r>
            <a:endParaRPr lang="fr-BE" sz="1100" b="1" i="1" dirty="0"/>
          </a:p>
        </p:txBody>
      </p:sp>
    </p:spTree>
    <p:extLst>
      <p:ext uri="{BB962C8B-B14F-4D97-AF65-F5344CB8AC3E}">
        <p14:creationId xmlns:p14="http://schemas.microsoft.com/office/powerpoint/2010/main" val="506295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4664" y="323528"/>
            <a:ext cx="6172200" cy="6034617"/>
          </a:xfrm>
        </p:spPr>
        <p:txBody>
          <a:bodyPr>
            <a:normAutofit/>
          </a:bodyPr>
          <a:lstStyle/>
          <a:p>
            <a:pPr marL="0" indent="0">
              <a:spcBef>
                <a:spcPts val="0"/>
              </a:spcBef>
              <a:spcAft>
                <a:spcPts val="600"/>
              </a:spcAft>
              <a:buNone/>
            </a:pPr>
            <a:r>
              <a:rPr lang="fr-BE" sz="1400" b="1" i="1" dirty="0"/>
              <a:t>L’église de Santo Tomé</a:t>
            </a:r>
            <a:endParaRPr lang="fr-BE" sz="1400" i="1" dirty="0"/>
          </a:p>
          <a:p>
            <a:pPr marL="0" indent="0">
              <a:buNone/>
            </a:pPr>
            <a:r>
              <a:rPr lang="fr-BE" sz="1400" dirty="0"/>
              <a:t>L'église est célèbre car elle accueille une toile importante du Greco : Les funérailles du comte d'</a:t>
            </a:r>
            <a:r>
              <a:rPr lang="fr-BE" sz="1400" dirty="0" err="1"/>
              <a:t>Orgaz</a:t>
            </a:r>
            <a:r>
              <a:rPr lang="fr-BE" sz="1400" dirty="0"/>
              <a:t>. Cette </a:t>
            </a:r>
            <a:r>
              <a:rPr lang="fr-BE" sz="1400" dirty="0" err="1"/>
              <a:t>oeuvre</a:t>
            </a:r>
            <a:r>
              <a:rPr lang="fr-BE" sz="1400" dirty="0"/>
              <a:t> exécutée en 1586, retrace le miracle de l'apparition de saint Augustin et de saint Étienne, venus enterrer eux-mêmes le comte d'</a:t>
            </a:r>
            <a:r>
              <a:rPr lang="fr-BE" sz="1400" dirty="0" err="1"/>
              <a:t>Orgaz</a:t>
            </a:r>
            <a:r>
              <a:rPr lang="fr-BE" sz="1400" dirty="0"/>
              <a:t>. Le talent de l'artiste réside dans les contrastes de couleur et de lumière qui font ressortir les visages et les mains, et dans la minutie avec laquelle il peint les différents habits.</a:t>
            </a:r>
          </a:p>
          <a:p>
            <a:pPr marL="0" indent="0">
              <a:buNone/>
            </a:pP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33</a:t>
            </a:fld>
            <a:endParaRPr lang="fr-BE"/>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395" y="2123730"/>
            <a:ext cx="4006813" cy="4971232"/>
          </a:xfrm>
          <a:prstGeom prst="rect">
            <a:avLst/>
          </a:prstGeom>
        </p:spPr>
      </p:pic>
      <p:sp>
        <p:nvSpPr>
          <p:cNvPr id="7" name="Espace réservé du contenu 2"/>
          <p:cNvSpPr txBox="1">
            <a:spLocks/>
          </p:cNvSpPr>
          <p:nvPr/>
        </p:nvSpPr>
        <p:spPr>
          <a:xfrm>
            <a:off x="404664" y="7236296"/>
            <a:ext cx="6172200"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BE" sz="1400" b="1" i="1" dirty="0" smtClean="0"/>
              <a:t>L’Enterrement du comte d’</a:t>
            </a:r>
            <a:r>
              <a:rPr lang="fr-BE" sz="1400" b="1" i="1" dirty="0" err="1" smtClean="0"/>
              <a:t>Orgaz</a:t>
            </a:r>
            <a:r>
              <a:rPr lang="fr-BE" sz="1400" dirty="0" smtClean="0"/>
              <a:t> (</a:t>
            </a:r>
            <a:r>
              <a:rPr lang="fr-BE" sz="1400" i="1" dirty="0" smtClean="0"/>
              <a:t>El </a:t>
            </a:r>
            <a:r>
              <a:rPr lang="fr-BE" sz="1400" i="1" dirty="0" err="1" smtClean="0"/>
              <a:t>entierro</a:t>
            </a:r>
            <a:r>
              <a:rPr lang="fr-BE" sz="1400" i="1" dirty="0" smtClean="0"/>
              <a:t> </a:t>
            </a:r>
            <a:r>
              <a:rPr lang="fr-BE" sz="1400" i="1" dirty="0" err="1" smtClean="0"/>
              <a:t>del</a:t>
            </a:r>
            <a:r>
              <a:rPr lang="fr-BE" sz="1400" i="1" dirty="0" smtClean="0"/>
              <a:t> </a:t>
            </a:r>
            <a:r>
              <a:rPr lang="fr-BE" sz="1400" i="1" dirty="0" err="1" smtClean="0"/>
              <a:t>Conde</a:t>
            </a:r>
            <a:r>
              <a:rPr lang="fr-BE" sz="1400" i="1" dirty="0" smtClean="0"/>
              <a:t> de </a:t>
            </a:r>
            <a:r>
              <a:rPr lang="fr-BE" sz="1400" i="1" dirty="0" err="1" smtClean="0"/>
              <a:t>Orgaz</a:t>
            </a:r>
            <a:r>
              <a:rPr lang="fr-BE" sz="1400" dirty="0" smtClean="0"/>
              <a:t> en espagnol), chef-d'œuvre du peintre </a:t>
            </a:r>
            <a:r>
              <a:rPr lang="fr-BE" sz="1400" dirty="0" smtClean="0">
                <a:hlinkClick r:id="rId3" tooltip="El Greco"/>
              </a:rPr>
              <a:t>El Greco</a:t>
            </a:r>
            <a:r>
              <a:rPr lang="fr-BE" sz="1400" dirty="0" smtClean="0"/>
              <a:t>, est une toile emblématique du </a:t>
            </a:r>
            <a:r>
              <a:rPr lang="fr-BE" sz="1400" dirty="0" smtClean="0">
                <a:hlinkClick r:id="rId4" tooltip="Siècle d'or espagnol"/>
              </a:rPr>
              <a:t>siècle d'or espagnol</a:t>
            </a:r>
            <a:r>
              <a:rPr lang="fr-BE" sz="1400" dirty="0" smtClean="0"/>
              <a:t> et un chef-d'œuvre exemplaire du </a:t>
            </a:r>
            <a:r>
              <a:rPr lang="fr-BE" sz="1400" dirty="0" smtClean="0">
                <a:hlinkClick r:id="rId5" tooltip="Maniérisme"/>
              </a:rPr>
              <a:t>maniérisme</a:t>
            </a:r>
            <a:r>
              <a:rPr lang="fr-BE" sz="1400" dirty="0" smtClean="0"/>
              <a:t>. Commandé en 1586 par le curé de l'</a:t>
            </a:r>
            <a:r>
              <a:rPr lang="fr-BE" sz="1400" dirty="0" smtClean="0">
                <a:hlinkClick r:id="rId6" tooltip="Église Santo Tomé de Tolède"/>
              </a:rPr>
              <a:t>Église Santo Tomé de Tolède</a:t>
            </a:r>
            <a:r>
              <a:rPr lang="fr-BE" sz="1400" dirty="0" smtClean="0"/>
              <a:t>, Andrés </a:t>
            </a:r>
            <a:r>
              <a:rPr lang="fr-BE" sz="1400" dirty="0" err="1" smtClean="0"/>
              <a:t>Núñez</a:t>
            </a:r>
            <a:r>
              <a:rPr lang="fr-BE" sz="1400" dirty="0" smtClean="0"/>
              <a:t> de Madrid, pour commémorer le miracle de l'apparition de deux saints lors de l'enterrement de ce noble de Tolède. La toile mesure 4,8 par 3,6 mètres. Elle est datée de 1586-</a:t>
            </a:r>
            <a:r>
              <a:rPr lang="fr-BE" sz="1400" dirty="0" smtClean="0">
                <a:hlinkClick r:id="rId7" tooltip="1588 en arts plastiques"/>
              </a:rPr>
              <a:t>1588</a:t>
            </a:r>
            <a:r>
              <a:rPr lang="fr-BE" sz="1400" dirty="0" smtClean="0"/>
              <a:t>.</a:t>
            </a:r>
          </a:p>
          <a:p>
            <a:pPr marL="0" indent="0">
              <a:buFont typeface="Arial" panose="020B0604020202020204" pitchFamily="34" charset="0"/>
              <a:buNone/>
            </a:pPr>
            <a:r>
              <a:rPr lang="fr-BE" sz="1400" dirty="0" smtClean="0"/>
              <a:t> </a:t>
            </a:r>
            <a:endParaRPr lang="fr-BE" sz="1400" dirty="0"/>
          </a:p>
        </p:txBody>
      </p:sp>
    </p:spTree>
    <p:extLst>
      <p:ext uri="{BB962C8B-B14F-4D97-AF65-F5344CB8AC3E}">
        <p14:creationId xmlns:p14="http://schemas.microsoft.com/office/powerpoint/2010/main" val="3373839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4664" y="395536"/>
            <a:ext cx="6172200" cy="2736304"/>
          </a:xfrm>
        </p:spPr>
        <p:txBody>
          <a:bodyPr>
            <a:noAutofit/>
          </a:bodyPr>
          <a:lstStyle/>
          <a:p>
            <a:pPr marL="0" indent="0">
              <a:buNone/>
            </a:pPr>
            <a:r>
              <a:rPr lang="fr-BE" sz="1400" dirty="0" smtClean="0"/>
              <a:t>Le </a:t>
            </a:r>
            <a:r>
              <a:rPr lang="fr-BE" sz="1400" dirty="0"/>
              <a:t>tableau représente l'enterrement miraculeux et merveilleux de don Gonzalo Ruiz de Toledo, seigneur d'</a:t>
            </a:r>
            <a:r>
              <a:rPr lang="fr-BE" sz="1400" dirty="0" err="1"/>
              <a:t>Orgaz</a:t>
            </a:r>
            <a:r>
              <a:rPr lang="fr-BE" sz="1400" dirty="0"/>
              <a:t>, mort au début du </a:t>
            </a:r>
            <a:r>
              <a:rPr lang="fr-BE" sz="1400" cap="small" dirty="0" err="1">
                <a:hlinkClick r:id="rId2" tooltip="XIVe siècle"/>
              </a:rPr>
              <a:t>xiv</a:t>
            </a:r>
            <a:r>
              <a:rPr lang="fr-BE" sz="1400" baseline="30000" dirty="0" err="1">
                <a:hlinkClick r:id="rId2" tooltip="XIVe siècle"/>
              </a:rPr>
              <a:t>e</a:t>
            </a:r>
            <a:r>
              <a:rPr lang="fr-BE" sz="1400" dirty="0">
                <a:hlinkClick r:id="rId2" tooltip="XIVe siècle"/>
              </a:rPr>
              <a:t> siècle</a:t>
            </a:r>
            <a:r>
              <a:rPr lang="fr-BE" sz="1400" dirty="0"/>
              <a:t>. À son enterrement seraient apparus saint </a:t>
            </a:r>
            <a:r>
              <a:rPr lang="fr-BE" sz="1400" dirty="0">
                <a:hlinkClick r:id="rId3" tooltip="Augustin d'Hippone"/>
              </a:rPr>
              <a:t>Augustin d'Hippone</a:t>
            </a:r>
            <a:r>
              <a:rPr lang="fr-BE" sz="1400" dirty="0"/>
              <a:t> et saint </a:t>
            </a:r>
            <a:r>
              <a:rPr lang="fr-BE" sz="1400" dirty="0">
                <a:hlinkClick r:id="rId4" tooltip="Étienne (premier martyr)"/>
              </a:rPr>
              <a:t>Étienne</a:t>
            </a:r>
            <a:r>
              <a:rPr lang="fr-BE" sz="1400" dirty="0"/>
              <a:t> pour ensevelir le corps. Autour du corps et de l'apparition à gauche se trouve saint </a:t>
            </a:r>
            <a:r>
              <a:rPr lang="fr-BE" sz="1400" dirty="0">
                <a:hlinkClick r:id="rId5" tooltip="François d'Assise"/>
              </a:rPr>
              <a:t>François d'Assise</a:t>
            </a:r>
            <a:r>
              <a:rPr lang="fr-BE" sz="1400" dirty="0"/>
              <a:t>, à droite un prêtre interpelle le Ciel. Au fond se trouvent les différents portraits des commanditaires de l'œuvre. Au premier plan, un enfant désigne la scène de son doigt, c'est </a:t>
            </a:r>
            <a:r>
              <a:rPr lang="fr-BE" sz="1400" dirty="0">
                <a:hlinkClick r:id="rId6" tooltip="Jorge Manuel Theotocopouli"/>
              </a:rPr>
              <a:t>Jorge Manuel </a:t>
            </a:r>
            <a:r>
              <a:rPr lang="fr-BE" sz="1400" dirty="0" err="1">
                <a:hlinkClick r:id="rId6" tooltip="Jorge Manuel Theotocopouli"/>
              </a:rPr>
              <a:t>Theotocopouli</a:t>
            </a:r>
            <a:r>
              <a:rPr lang="fr-BE" sz="1400" dirty="0"/>
              <a:t>, le fils du Greco. Dans la partie supérieure de la toile, </a:t>
            </a:r>
            <a:r>
              <a:rPr lang="fr-BE" sz="1400" dirty="0">
                <a:hlinkClick r:id="rId7" tooltip="Jean le Baptiste"/>
              </a:rPr>
              <a:t>Jean le Baptiste</a:t>
            </a:r>
            <a:r>
              <a:rPr lang="fr-BE" sz="1400" dirty="0"/>
              <a:t> (de dos) intercède auprès de sainte </a:t>
            </a:r>
            <a:r>
              <a:rPr lang="fr-BE" sz="1400" dirty="0">
                <a:hlinkClick r:id="rId8" tooltip="Marie (mère de Jésus)"/>
              </a:rPr>
              <a:t>Marie</a:t>
            </a:r>
            <a:r>
              <a:rPr lang="fr-BE" sz="1400" dirty="0"/>
              <a:t> (à gauche) et de </a:t>
            </a:r>
            <a:r>
              <a:rPr lang="fr-BE" sz="1400" dirty="0">
                <a:hlinkClick r:id="rId9" tooltip="Jésus de Nazareth"/>
              </a:rPr>
              <a:t>Jésus de Nazareth</a:t>
            </a:r>
            <a:r>
              <a:rPr lang="fr-BE" sz="1400" dirty="0"/>
              <a:t> (figure centrale en blanc) pour que l'âme du défunt, un bébé porté par l'ange à la robe jaune vert juste en dessous, rejoigne le royaume des cieux. En haut à gauche, allongé sur un nuage, </a:t>
            </a:r>
            <a:r>
              <a:rPr lang="fr-BE" sz="1400" dirty="0">
                <a:hlinkClick r:id="rId10" tooltip="Pierre (apôtre)"/>
              </a:rPr>
              <a:t>saint Pierre</a:t>
            </a:r>
            <a:r>
              <a:rPr lang="fr-BE" sz="1400" dirty="0"/>
              <a:t> attend avec les clés du Paradis.</a:t>
            </a:r>
          </a:p>
          <a:p>
            <a:pPr marL="0" indent="0">
              <a:buNone/>
            </a:pPr>
            <a:r>
              <a:rPr lang="fr-BE" sz="1400" dirty="0" smtClean="0"/>
              <a:t> </a:t>
            </a: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34</a:t>
            </a:fld>
            <a:endParaRPr lang="fr-BE"/>
          </a:p>
        </p:txBody>
      </p:sp>
      <p:sp>
        <p:nvSpPr>
          <p:cNvPr id="7" name="Espace réservé du contenu 2"/>
          <p:cNvSpPr txBox="1">
            <a:spLocks/>
          </p:cNvSpPr>
          <p:nvPr/>
        </p:nvSpPr>
        <p:spPr>
          <a:xfrm>
            <a:off x="413172" y="3131840"/>
            <a:ext cx="6172200" cy="266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BE" sz="1400" b="1" i="1" dirty="0" smtClean="0"/>
              <a:t>Le Quartier Juif</a:t>
            </a:r>
            <a:endParaRPr lang="fr-BE" sz="1400" dirty="0" smtClean="0"/>
          </a:p>
          <a:p>
            <a:pPr marL="0" indent="0" fontAlgn="base">
              <a:buFont typeface="Arial" panose="020B0604020202020204" pitchFamily="34" charset="0"/>
              <a:buNone/>
            </a:pPr>
            <a:r>
              <a:rPr lang="fr-BE" sz="1400" dirty="0" smtClean="0"/>
              <a:t>La « Jérusalem » des juifs séfarades est connue dans le monde entier pour la beauté de ses synagogues et de son quartier juif. Par ailleurs, le souvenir de cette communauté est toujours resté présent dans la ville, ce qui a permis aux historiens, depuis les XIIIe et XIVe siècles, de nous donner des informations assez précises sur la localisation et l’histoire des juifs dans cette ville-musée, aujourd’hui inscrite au patrimoine mondial de l’humanité.</a:t>
            </a:r>
          </a:p>
          <a:p>
            <a:pPr marL="0" indent="0" fontAlgn="base">
              <a:buFont typeface="Arial" panose="020B0604020202020204" pitchFamily="34" charset="0"/>
              <a:buNone/>
            </a:pPr>
            <a:r>
              <a:rPr lang="fr-BE" sz="1400" dirty="0" smtClean="0"/>
              <a:t>Au moment de sa plus grande splendeur, à la veille de 1391, Tolède possédait dix synagogues et cinq à sept </a:t>
            </a:r>
            <a:r>
              <a:rPr lang="fr-BE" sz="1400" i="1" dirty="0" err="1" smtClean="0"/>
              <a:t>yeshivot</a:t>
            </a:r>
            <a:r>
              <a:rPr lang="fr-BE" sz="1400" dirty="0" smtClean="0"/>
              <a:t>. En 1492, il existait cinq grandes synagogues . Deux subsistent : la synagogue du </a:t>
            </a:r>
            <a:r>
              <a:rPr lang="fr-BE" sz="1400" dirty="0" err="1" smtClean="0"/>
              <a:t>Tránsito</a:t>
            </a:r>
            <a:r>
              <a:rPr lang="fr-BE" sz="1400" dirty="0" smtClean="0"/>
              <a:t>, aujourd’hui musée  </a:t>
            </a:r>
            <a:r>
              <a:rPr lang="fr-BE" sz="1400" dirty="0" err="1" smtClean="0"/>
              <a:t>Sefardí</a:t>
            </a:r>
            <a:r>
              <a:rPr lang="fr-BE" sz="1400" dirty="0" smtClean="0"/>
              <a:t>, et celle de Santa María la Blanca.</a:t>
            </a:r>
          </a:p>
          <a:p>
            <a:pPr marL="0" indent="0">
              <a:buFont typeface="Arial" panose="020B0604020202020204" pitchFamily="34" charset="0"/>
              <a:buNone/>
            </a:pPr>
            <a:endParaRPr lang="fr-BE" sz="1400" dirty="0"/>
          </a:p>
        </p:txBody>
      </p:sp>
      <p:pic>
        <p:nvPicPr>
          <p:cNvPr id="8" name="Imag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4791" y="5868144"/>
            <a:ext cx="3682525" cy="2448272"/>
          </a:xfrm>
          <a:prstGeom prst="rect">
            <a:avLst/>
          </a:prstGeom>
        </p:spPr>
      </p:pic>
    </p:spTree>
    <p:extLst>
      <p:ext uri="{BB962C8B-B14F-4D97-AF65-F5344CB8AC3E}">
        <p14:creationId xmlns:p14="http://schemas.microsoft.com/office/powerpoint/2010/main" val="3140572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0D82E2B-1F72-46FB-A825-F49399744D41}" type="slidenum">
              <a:rPr lang="fr-BE" smtClean="0"/>
              <a:t>35</a:t>
            </a:fld>
            <a:endParaRPr lang="fr-BE"/>
          </a:p>
        </p:txBody>
      </p:sp>
      <p:sp>
        <p:nvSpPr>
          <p:cNvPr id="5" name="ZoneTexte 4"/>
          <p:cNvSpPr txBox="1"/>
          <p:nvPr/>
        </p:nvSpPr>
        <p:spPr>
          <a:xfrm>
            <a:off x="404664" y="323528"/>
            <a:ext cx="5832648" cy="6124754"/>
          </a:xfrm>
          <a:prstGeom prst="rect">
            <a:avLst/>
          </a:prstGeom>
          <a:noFill/>
        </p:spPr>
        <p:txBody>
          <a:bodyPr wrap="square" rtlCol="0">
            <a:spAutoFit/>
          </a:bodyPr>
          <a:lstStyle/>
          <a:p>
            <a:pPr fontAlgn="base"/>
            <a:r>
              <a:rPr lang="fr-BE" sz="1400" b="1" i="1" dirty="0" smtClean="0"/>
              <a:t>La Synagogue Santa </a:t>
            </a:r>
            <a:r>
              <a:rPr lang="fr-BE" sz="1400" b="1" i="1" dirty="0"/>
              <a:t>María la Blanca</a:t>
            </a:r>
            <a:endParaRPr lang="fr-BE" sz="1400" i="1" dirty="0"/>
          </a:p>
          <a:p>
            <a:pPr fontAlgn="base"/>
            <a:r>
              <a:rPr lang="fr-BE" sz="1400" dirty="0" smtClean="0"/>
              <a:t>Bâtie </a:t>
            </a:r>
            <a:r>
              <a:rPr lang="fr-BE" sz="1400" dirty="0"/>
              <a:t>à l’aube du XIIIe siècle,</a:t>
            </a:r>
          </a:p>
          <a:p>
            <a:r>
              <a:rPr lang="fr-BE" sz="1400" dirty="0"/>
              <a:t> </a:t>
            </a:r>
          </a:p>
          <a:p>
            <a:pPr fontAlgn="base"/>
            <a:endParaRPr lang="fr-BE" sz="1400" dirty="0" smtClean="0"/>
          </a:p>
          <a:p>
            <a:pPr fontAlgn="base"/>
            <a:endParaRPr lang="fr-BE" sz="1400" dirty="0"/>
          </a:p>
          <a:p>
            <a:pPr fontAlgn="base"/>
            <a:endParaRPr lang="fr-BE" sz="1400" dirty="0" smtClean="0"/>
          </a:p>
          <a:p>
            <a:pPr fontAlgn="base"/>
            <a:endParaRPr lang="fr-BE" sz="1400" dirty="0"/>
          </a:p>
          <a:p>
            <a:pPr fontAlgn="base"/>
            <a:endParaRPr lang="fr-BE" sz="1400" dirty="0" smtClean="0"/>
          </a:p>
          <a:p>
            <a:pPr fontAlgn="base"/>
            <a:endParaRPr lang="fr-BE" sz="1400" dirty="0"/>
          </a:p>
          <a:p>
            <a:pPr fontAlgn="base"/>
            <a:endParaRPr lang="fr-BE" sz="1400" dirty="0" smtClean="0"/>
          </a:p>
          <a:p>
            <a:pPr fontAlgn="base"/>
            <a:endParaRPr lang="fr-BE" sz="1400" dirty="0"/>
          </a:p>
          <a:p>
            <a:pPr fontAlgn="base"/>
            <a:endParaRPr lang="fr-BE" sz="1400" dirty="0" smtClean="0"/>
          </a:p>
          <a:p>
            <a:pPr fontAlgn="base"/>
            <a:endParaRPr lang="fr-BE" sz="1400" dirty="0"/>
          </a:p>
          <a:p>
            <a:pPr fontAlgn="base"/>
            <a:endParaRPr lang="fr-BE" sz="1400" dirty="0" smtClean="0"/>
          </a:p>
          <a:p>
            <a:pPr fontAlgn="base"/>
            <a:endParaRPr lang="fr-BE" sz="1400" dirty="0"/>
          </a:p>
          <a:p>
            <a:pPr fontAlgn="base"/>
            <a:r>
              <a:rPr lang="fr-BE" sz="1400" dirty="0" smtClean="0"/>
              <a:t>elle </a:t>
            </a:r>
            <a:r>
              <a:rPr lang="fr-BE" sz="1400" dirty="0"/>
              <a:t>est consacrée au christianisme en 1411, par le prédicateur San Vicente Ferrer, déjà responsable de la vague de conversions de 1391. De 1600 à 1791, elle devient un simple oratoire, puis sert de caserne. Elle est restaurée en 1851 et déclarée monument national. Elle appartient à une institution religieuse, et n’est plus ouverte au culte, ni juif ni catholique. De style mudéjar, elles est moins riche que la synagogue du </a:t>
            </a:r>
            <a:r>
              <a:rPr lang="fr-BE" sz="1400" dirty="0" err="1"/>
              <a:t>Tránsito</a:t>
            </a:r>
            <a:r>
              <a:rPr lang="fr-BE" sz="1400" dirty="0"/>
              <a:t>. Ses vingt-cinq arcs en fer à cheval et ses trente-deux colonnes donnent l’impression d’un espace imposant. Vous noterez la variété et la qualité des chapiteaux et la ressemblance de l’édifice avec les mosquées andalouses. N’oubliez pas, en outre, de vous promener dans le lacis des rues de l’ancienne </a:t>
            </a:r>
            <a:r>
              <a:rPr lang="fr-BE" sz="1400" i="1" dirty="0" err="1"/>
              <a:t>judería</a:t>
            </a:r>
            <a:r>
              <a:rPr lang="fr-BE" sz="1400" dirty="0"/>
              <a:t>, autour de la rue Santo Tome qui, malgré de nombreux remaniements, a néanmoins conservé un cachet certain.</a:t>
            </a:r>
          </a:p>
          <a:p>
            <a:pPr>
              <a:spcAft>
                <a:spcPts val="600"/>
              </a:spcAft>
            </a:pPr>
            <a:r>
              <a:rPr lang="fr-BE" sz="1400" dirty="0" smtClean="0"/>
              <a:t> </a:t>
            </a:r>
            <a:endParaRPr lang="fr-BE" sz="1400" dirty="0"/>
          </a:p>
        </p:txBody>
      </p:sp>
      <p:pic>
        <p:nvPicPr>
          <p:cNvPr id="6" name="Image 5" descr="Synagogue Santa María La Blanca, Tolède"/>
          <p:cNvPicPr/>
          <p:nvPr/>
        </p:nvPicPr>
        <p:blipFill>
          <a:blip r:embed="rId2">
            <a:extLst>
              <a:ext uri="{28A0092B-C50C-407E-A947-70E740481C1C}">
                <a14:useLocalDpi xmlns:a14="http://schemas.microsoft.com/office/drawing/2010/main" val="0"/>
              </a:ext>
            </a:extLst>
          </a:blip>
          <a:srcRect/>
          <a:stretch>
            <a:fillRect/>
          </a:stretch>
        </p:blipFill>
        <p:spPr bwMode="auto">
          <a:xfrm>
            <a:off x="1500758" y="899592"/>
            <a:ext cx="3656434" cy="2484487"/>
          </a:xfrm>
          <a:prstGeom prst="rect">
            <a:avLst/>
          </a:prstGeom>
          <a:noFill/>
          <a:ln>
            <a:noFill/>
          </a:ln>
        </p:spPr>
      </p:pic>
    </p:spTree>
    <p:extLst>
      <p:ext uri="{BB962C8B-B14F-4D97-AF65-F5344CB8AC3E}">
        <p14:creationId xmlns:p14="http://schemas.microsoft.com/office/powerpoint/2010/main" val="3555566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0D82E2B-1F72-46FB-A825-F49399744D41}" type="slidenum">
              <a:rPr lang="fr-BE" smtClean="0"/>
              <a:t>36</a:t>
            </a:fld>
            <a:endParaRPr lang="fr-BE"/>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91" y="611560"/>
            <a:ext cx="5804716" cy="3936653"/>
          </a:xfrm>
          <a:prstGeom prst="rect">
            <a:avLst/>
          </a:prstGeom>
        </p:spPr>
      </p:pic>
      <p:sp>
        <p:nvSpPr>
          <p:cNvPr id="8" name="Espace réservé du contenu 2"/>
          <p:cNvSpPr>
            <a:spLocks noGrp="1"/>
          </p:cNvSpPr>
          <p:nvPr>
            <p:ph idx="1"/>
          </p:nvPr>
        </p:nvSpPr>
        <p:spPr>
          <a:xfrm>
            <a:off x="342900" y="4788024"/>
            <a:ext cx="6172200" cy="1930161"/>
          </a:xfrm>
        </p:spPr>
        <p:txBody>
          <a:bodyPr>
            <a:normAutofit/>
          </a:bodyPr>
          <a:lstStyle/>
          <a:p>
            <a:pPr marL="0" indent="0">
              <a:buNone/>
            </a:pPr>
            <a:r>
              <a:rPr lang="fr-BE" sz="1400" b="1" i="1" dirty="0"/>
              <a:t>Monastère de San Juan de los Reyes</a:t>
            </a:r>
            <a:endParaRPr lang="fr-BE" sz="1400" dirty="0"/>
          </a:p>
          <a:p>
            <a:pPr marL="0" indent="0">
              <a:buNone/>
            </a:pPr>
            <a:r>
              <a:rPr lang="fr-BE" sz="1400" dirty="0"/>
              <a:t>Érigé par les Rois Catholiques, le monastère présente à l'extérieur un aspect sobre. L'intérieur à l'inverse est très représentatif du style </a:t>
            </a:r>
            <a:r>
              <a:rPr lang="fr-BE" sz="1400" dirty="0" err="1"/>
              <a:t>isabélin</a:t>
            </a:r>
            <a:r>
              <a:rPr lang="fr-BE" sz="1400" dirty="0"/>
              <a:t>, puisqu'il mêle au gothique flamboyant quelques touches du style mudéjar et même Renaissance. Le </a:t>
            </a:r>
            <a:r>
              <a:rPr lang="fr-BE" sz="1400" b="1" dirty="0"/>
              <a:t>cloître</a:t>
            </a:r>
            <a:r>
              <a:rPr lang="fr-BE" sz="1400" dirty="0"/>
              <a:t> a fière allure avec ses arcades flamboyantes et son original étage plateresque. </a:t>
            </a:r>
            <a:r>
              <a:rPr lang="fr-BE" sz="1400" dirty="0" smtClean="0"/>
              <a:t>L'</a:t>
            </a:r>
            <a:r>
              <a:rPr lang="fr-BE" sz="1400" b="1" dirty="0" smtClean="0"/>
              <a:t>église </a:t>
            </a:r>
            <a:r>
              <a:rPr lang="fr-BE" sz="1400" dirty="0" smtClean="0"/>
              <a:t>comprend </a:t>
            </a:r>
            <a:r>
              <a:rPr lang="fr-BE" sz="1400" dirty="0"/>
              <a:t>une riche </a:t>
            </a:r>
            <a:r>
              <a:rPr lang="fr-BE" sz="1400" b="1" dirty="0"/>
              <a:t>décoration sculptée</a:t>
            </a:r>
            <a:r>
              <a:rPr lang="fr-BE" sz="1400" dirty="0"/>
              <a:t>, réalisée par Juan </a:t>
            </a:r>
            <a:r>
              <a:rPr lang="fr-BE" sz="1400" dirty="0" err="1"/>
              <a:t>Guas</a:t>
            </a:r>
            <a:r>
              <a:rPr lang="fr-BE" sz="1400" dirty="0"/>
              <a:t>. Non loin se dresse un palais wisigothique, ainsi qu'une porte, la </a:t>
            </a:r>
            <a:r>
              <a:rPr lang="fr-BE" sz="1400" b="1" dirty="0" err="1"/>
              <a:t>Puerta</a:t>
            </a:r>
            <a:r>
              <a:rPr lang="fr-BE" sz="1400" b="1" dirty="0"/>
              <a:t> </a:t>
            </a:r>
            <a:r>
              <a:rPr lang="fr-BE" sz="1400" b="1" dirty="0" err="1"/>
              <a:t>del</a:t>
            </a:r>
            <a:r>
              <a:rPr lang="fr-BE" sz="1400" b="1" dirty="0"/>
              <a:t> Cambron</a:t>
            </a:r>
            <a:r>
              <a:rPr lang="fr-BE" sz="1400" dirty="0"/>
              <a:t>.</a:t>
            </a:r>
          </a:p>
          <a:p>
            <a:endParaRPr lang="fr-BE" sz="1400" dirty="0"/>
          </a:p>
          <a:p>
            <a:pPr marL="0" indent="0">
              <a:buNone/>
            </a:pPr>
            <a:endParaRPr lang="fr-BE" sz="1400" dirty="0"/>
          </a:p>
        </p:txBody>
      </p:sp>
    </p:spTree>
    <p:extLst>
      <p:ext uri="{BB962C8B-B14F-4D97-AF65-F5344CB8AC3E}">
        <p14:creationId xmlns:p14="http://schemas.microsoft.com/office/powerpoint/2010/main" val="1052913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5589240" y="8475135"/>
            <a:ext cx="962372" cy="390924"/>
          </a:xfrm>
        </p:spPr>
        <p:txBody>
          <a:bodyPr/>
          <a:lstStyle/>
          <a:p>
            <a:fld id="{E0D82E2B-1F72-46FB-A825-F49399744D41}" type="slidenum">
              <a:rPr lang="fr-BE" sz="1100" smtClean="0"/>
              <a:t>37</a:t>
            </a:fld>
            <a:endParaRPr lang="fr-BE" sz="1100" dirty="0"/>
          </a:p>
        </p:txBody>
      </p:sp>
      <p:sp>
        <p:nvSpPr>
          <p:cNvPr id="9" name="Titre 1"/>
          <p:cNvSpPr>
            <a:spLocks noGrp="1"/>
          </p:cNvSpPr>
          <p:nvPr>
            <p:ph type="title"/>
          </p:nvPr>
        </p:nvSpPr>
        <p:spPr>
          <a:xfrm>
            <a:off x="476672" y="366184"/>
            <a:ext cx="6038428" cy="749432"/>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fr-BE" sz="1400" b="1" dirty="0" smtClean="0"/>
              <a:t>5ème Jour                               Mardi 25 septembre 2018</a:t>
            </a:r>
            <a:br>
              <a:rPr lang="fr-BE" sz="1400" b="1" dirty="0" smtClean="0"/>
            </a:br>
            <a:r>
              <a:rPr lang="fr-BE" sz="1400" b="1" dirty="0" smtClean="0"/>
              <a:t/>
            </a:r>
            <a:br>
              <a:rPr lang="fr-BE" sz="1400" b="1" dirty="0" smtClean="0"/>
            </a:br>
            <a:r>
              <a:rPr lang="fr-BE" sz="1400" b="1" dirty="0" smtClean="0">
                <a:effectLst>
                  <a:outerShdw blurRad="38100" dist="38100" dir="2700000" algn="tl">
                    <a:srgbClr val="000000">
                      <a:alpha val="43137"/>
                    </a:srgbClr>
                  </a:outerShdw>
                </a:effectLst>
              </a:rPr>
              <a:t>                          </a:t>
            </a:r>
            <a:r>
              <a:rPr lang="fr-BE" sz="1400" dirty="0" smtClean="0">
                <a:effectLst>
                  <a:outerShdw blurRad="38100" dist="38100" dir="2700000" algn="tl">
                    <a:srgbClr val="000000">
                      <a:alpha val="43137"/>
                    </a:srgbClr>
                  </a:outerShdw>
                </a:effectLst>
              </a:rPr>
              <a:t>                                </a:t>
            </a:r>
            <a:r>
              <a:rPr lang="fr-BE" sz="1400" b="1" dirty="0" smtClean="0">
                <a:effectLst>
                  <a:outerShdw blurRad="38100" dist="38100" dir="2700000" algn="tl">
                    <a:srgbClr val="000000">
                      <a:alpha val="43137"/>
                    </a:srgbClr>
                  </a:outerShdw>
                </a:effectLst>
              </a:rPr>
              <a:t>Madrid - Bruxelles</a:t>
            </a:r>
            <a:endParaRPr lang="fr-BE" sz="1400" b="1" u="sng" dirty="0">
              <a:effectLst>
                <a:outerShdw blurRad="38100" dist="38100" dir="2700000" algn="tl">
                  <a:srgbClr val="000000">
                    <a:alpha val="43137"/>
                  </a:srgbClr>
                </a:outerShdw>
              </a:effectLst>
            </a:endParaRPr>
          </a:p>
        </p:txBody>
      </p:sp>
      <p:sp>
        <p:nvSpPr>
          <p:cNvPr id="12" name="ZoneTexte 11"/>
          <p:cNvSpPr txBox="1"/>
          <p:nvPr/>
        </p:nvSpPr>
        <p:spPr>
          <a:xfrm>
            <a:off x="476672" y="1259632"/>
            <a:ext cx="6048672" cy="1615827"/>
          </a:xfrm>
          <a:prstGeom prst="rect">
            <a:avLst/>
          </a:prstGeom>
          <a:noFill/>
        </p:spPr>
        <p:txBody>
          <a:bodyPr wrap="square" rtlCol="0">
            <a:spAutoFit/>
          </a:bodyPr>
          <a:lstStyle/>
          <a:p>
            <a:pPr marL="171450" indent="-171450" defTabSz="627063">
              <a:buFontTx/>
              <a:buChar char="-"/>
            </a:pPr>
            <a:r>
              <a:rPr lang="fr-BE" sz="1100" dirty="0"/>
              <a:t>09h00  Départ du car pour </a:t>
            </a:r>
            <a:r>
              <a:rPr lang="fr-BE" sz="1100" dirty="0" smtClean="0"/>
              <a:t>la visite  de l’El Escorial et de son Monastère. </a:t>
            </a:r>
          </a:p>
          <a:p>
            <a:pPr defTabSz="627063"/>
            <a:r>
              <a:rPr lang="fr-BE" sz="1100" dirty="0" smtClean="0"/>
              <a:t>                   </a:t>
            </a:r>
            <a:r>
              <a:rPr lang="fr-BE" sz="1100" dirty="0"/>
              <a:t>Visite  de la Valle de Los </a:t>
            </a:r>
            <a:r>
              <a:rPr lang="fr-BE" sz="1100" dirty="0" err="1"/>
              <a:t>Caidos</a:t>
            </a:r>
            <a:r>
              <a:rPr lang="fr-BE" sz="1100" dirty="0"/>
              <a:t> avec sa Basilique creusée dans le rocher de la Sierra de </a:t>
            </a:r>
          </a:p>
          <a:p>
            <a:pPr defTabSz="627063"/>
            <a:r>
              <a:rPr lang="fr-BE" sz="1100" dirty="0"/>
              <a:t>     </a:t>
            </a:r>
            <a:r>
              <a:rPr lang="fr-BE" sz="1100" dirty="0" smtClean="0"/>
              <a:t>              Guadarrama</a:t>
            </a:r>
          </a:p>
          <a:p>
            <a:pPr defTabSz="627063"/>
            <a:r>
              <a:rPr lang="fr-BE" sz="1100" dirty="0" smtClean="0"/>
              <a:t>-    11h35  Visite guidée du Monastère de El Escorial</a:t>
            </a:r>
            <a:r>
              <a:rPr lang="fr-BE" sz="1100" dirty="0"/>
              <a:t>	</a:t>
            </a:r>
          </a:p>
          <a:p>
            <a:pPr defTabSz="901700"/>
            <a:r>
              <a:rPr lang="fr-BE" sz="1100" dirty="0" smtClean="0"/>
              <a:t>-    13h30  Déjeuner </a:t>
            </a:r>
            <a:r>
              <a:rPr lang="fr-BE" sz="1100" dirty="0"/>
              <a:t>au restaurant « </a:t>
            </a:r>
            <a:r>
              <a:rPr lang="fr-BE" sz="1100" dirty="0" smtClean="0"/>
              <a:t>La Cueva</a:t>
            </a:r>
            <a:r>
              <a:rPr lang="fr-BE" sz="1100" dirty="0"/>
              <a:t> »  </a:t>
            </a:r>
            <a:r>
              <a:rPr lang="fr-BE" sz="1100" dirty="0" smtClean="0"/>
              <a:t>à l’Escorial.</a:t>
            </a:r>
            <a:endParaRPr lang="fr-BE" sz="1100" dirty="0"/>
          </a:p>
          <a:p>
            <a:pPr defTabSz="901700"/>
            <a:r>
              <a:rPr lang="fr-BE" sz="1100" dirty="0"/>
              <a:t> </a:t>
            </a:r>
            <a:r>
              <a:rPr lang="fr-BE" sz="1100" dirty="0" smtClean="0"/>
              <a:t>                  Temps libre pour se détendre à l’Escorial ou à Madrid.</a:t>
            </a:r>
          </a:p>
          <a:p>
            <a:pPr defTabSz="901700"/>
            <a:r>
              <a:rPr lang="fr-BE" sz="1100" dirty="0"/>
              <a:t> </a:t>
            </a:r>
            <a:r>
              <a:rPr lang="fr-BE" sz="1100" dirty="0" smtClean="0"/>
              <a:t>                   Départ pour l’aéroport de Madrid.</a:t>
            </a:r>
            <a:endParaRPr lang="fr-BE" sz="1100" dirty="0"/>
          </a:p>
          <a:p>
            <a:pPr marL="171450" indent="-171450" defTabSz="627063">
              <a:buFontTx/>
              <a:buChar char="-"/>
            </a:pPr>
            <a:r>
              <a:rPr lang="fr-BE" sz="1100" dirty="0" smtClean="0"/>
              <a:t>21h10   Décollage du vol SN 3730. pour Bruxelles</a:t>
            </a:r>
            <a:endParaRPr lang="fr-BE" sz="1100" dirty="0"/>
          </a:p>
          <a:p>
            <a:endParaRPr lang="fr-BE" sz="1100" dirty="0"/>
          </a:p>
        </p:txBody>
      </p:sp>
      <p:sp>
        <p:nvSpPr>
          <p:cNvPr id="3" name="ZoneTexte 2"/>
          <p:cNvSpPr txBox="1"/>
          <p:nvPr/>
        </p:nvSpPr>
        <p:spPr>
          <a:xfrm>
            <a:off x="404664" y="6286832"/>
            <a:ext cx="5976664" cy="1815882"/>
          </a:xfrm>
          <a:prstGeom prst="rect">
            <a:avLst/>
          </a:prstGeom>
          <a:noFill/>
        </p:spPr>
        <p:txBody>
          <a:bodyPr wrap="square" rtlCol="0">
            <a:spAutoFit/>
          </a:bodyPr>
          <a:lstStyle/>
          <a:p>
            <a:r>
              <a:rPr lang="fr-BE" sz="1400" dirty="0"/>
              <a:t>Ce complexe monumental est situé à côté de la montagne </a:t>
            </a:r>
            <a:r>
              <a:rPr lang="fr-BE" sz="1400" dirty="0" err="1"/>
              <a:t>Abantos</a:t>
            </a:r>
            <a:r>
              <a:rPr lang="fr-BE" sz="1400" dirty="0"/>
              <a:t> dans la </a:t>
            </a:r>
            <a:r>
              <a:rPr lang="fr-BE" sz="1400" dirty="0">
                <a:hlinkClick r:id="rId3" tooltip="Sierra de Guadarrama"/>
              </a:rPr>
              <a:t>sierra de Guadarrama</a:t>
            </a:r>
            <a:r>
              <a:rPr lang="fr-BE" sz="1400" dirty="0"/>
              <a:t>.</a:t>
            </a:r>
          </a:p>
          <a:p>
            <a:r>
              <a:rPr lang="fr-BE" sz="1400" dirty="0"/>
              <a:t>Il a été commandé par le roi </a:t>
            </a:r>
            <a:r>
              <a:rPr lang="fr-BE" sz="1400" dirty="0">
                <a:hlinkClick r:id="rId4" tooltip="Philippe II d'Espagne"/>
              </a:rPr>
              <a:t>Philippe II</a:t>
            </a:r>
            <a:r>
              <a:rPr lang="fr-BE" sz="1400" dirty="0"/>
              <a:t>, à la fois en commémoration de sa </a:t>
            </a:r>
            <a:r>
              <a:rPr lang="fr-BE" sz="1400" dirty="0">
                <a:hlinkClick r:id="rId5" tooltip="Bataille de Saint-Quentin (1557)"/>
              </a:rPr>
              <a:t>victoire de Saint-Quentin</a:t>
            </a:r>
            <a:r>
              <a:rPr lang="fr-BE" sz="1400" dirty="0"/>
              <a:t> sur les troupes d'</a:t>
            </a:r>
            <a:r>
              <a:rPr lang="fr-BE" sz="1400" dirty="0">
                <a:hlinkClick r:id="rId6" tooltip="Henri II de France"/>
              </a:rPr>
              <a:t>Henri II</a:t>
            </a:r>
            <a:r>
              <a:rPr lang="fr-BE" sz="1400" dirty="0"/>
              <a:t>, roi de France, le </a:t>
            </a:r>
            <a:r>
              <a:rPr lang="fr-BE" sz="1400" dirty="0">
                <a:hlinkClick r:id="rId7" tooltip="10 août"/>
              </a:rPr>
              <a:t>10 août</a:t>
            </a:r>
            <a:r>
              <a:rPr lang="fr-BE" sz="1400" dirty="0"/>
              <a:t> </a:t>
            </a:r>
            <a:r>
              <a:rPr lang="fr-BE" sz="1400" dirty="0">
                <a:hlinkClick r:id="rId8" tooltip="1557"/>
              </a:rPr>
              <a:t>1557</a:t>
            </a:r>
            <a:r>
              <a:rPr lang="fr-BE" sz="1400" dirty="0"/>
              <a:t>, jour de la </a:t>
            </a:r>
            <a:r>
              <a:rPr lang="fr-BE" sz="1400" dirty="0">
                <a:hlinkClick r:id="rId9" tooltip="Laurent de Rome"/>
              </a:rPr>
              <a:t>Saint-Laurent</a:t>
            </a:r>
            <a:r>
              <a:rPr lang="fr-BE" sz="1400" dirty="0"/>
              <a:t>, pour l'expiation du massacre des civils réfugiés commis alors par ses troupes dans l'église Saint-Laurent et, enfin, pour élever un </a:t>
            </a:r>
            <a:r>
              <a:rPr lang="fr-BE" sz="1400" dirty="0">
                <a:hlinkClick r:id="rId10" tooltip="Nécropole"/>
              </a:rPr>
              <a:t>lieu de sépulture</a:t>
            </a:r>
            <a:r>
              <a:rPr lang="fr-BE" sz="1400" dirty="0"/>
              <a:t> à ses parents, l'empereur </a:t>
            </a:r>
            <a:r>
              <a:rPr lang="fr-BE" sz="1400" dirty="0">
                <a:hlinkClick r:id="rId11" tooltip="Charles Quint"/>
              </a:rPr>
              <a:t>Charles </a:t>
            </a:r>
            <a:r>
              <a:rPr lang="fr-BE" sz="1400" i="1" dirty="0">
                <a:hlinkClick r:id="rId11" tooltip="Charles Quint"/>
              </a:rPr>
              <a:t>Quint</a:t>
            </a:r>
            <a:r>
              <a:rPr lang="fr-BE" sz="1400" dirty="0"/>
              <a:t> et </a:t>
            </a:r>
            <a:r>
              <a:rPr lang="fr-BE" sz="1400" dirty="0">
                <a:hlinkClick r:id="rId12" tooltip="Isabelle de Portugal (1503-1539)"/>
              </a:rPr>
              <a:t>Isabelle de Portugal</a:t>
            </a:r>
            <a:r>
              <a:rPr lang="fr-BE" sz="1400" dirty="0"/>
              <a:t>, ainsi qu'à lui-même et à ses successeurs</a:t>
            </a:r>
            <a:r>
              <a:rPr lang="fr-BE" sz="1400" dirty="0" smtClean="0"/>
              <a:t>.</a:t>
            </a:r>
            <a:endParaRPr lang="fr-BE" sz="1400" dirty="0"/>
          </a:p>
        </p:txBody>
      </p:sp>
      <p:pic>
        <p:nvPicPr>
          <p:cNvPr id="4" name="Imag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68760" y="3292996"/>
            <a:ext cx="4292674" cy="2863180"/>
          </a:xfrm>
          <a:prstGeom prst="rect">
            <a:avLst/>
          </a:prstGeom>
        </p:spPr>
      </p:pic>
      <p:sp>
        <p:nvSpPr>
          <p:cNvPr id="5" name="ZoneTexte 4"/>
          <p:cNvSpPr txBox="1"/>
          <p:nvPr/>
        </p:nvSpPr>
        <p:spPr>
          <a:xfrm>
            <a:off x="404664" y="2896945"/>
            <a:ext cx="3960441" cy="307777"/>
          </a:xfrm>
          <a:prstGeom prst="rect">
            <a:avLst/>
          </a:prstGeom>
          <a:noFill/>
        </p:spPr>
        <p:txBody>
          <a:bodyPr wrap="square" rtlCol="0">
            <a:spAutoFit/>
          </a:bodyPr>
          <a:lstStyle/>
          <a:p>
            <a:r>
              <a:rPr lang="fr-BE" sz="1400" b="1" i="1" dirty="0"/>
              <a:t>Le site royal de </a:t>
            </a:r>
            <a:r>
              <a:rPr lang="fr-BE" sz="1400" b="1" i="1" dirty="0" err="1"/>
              <a:t>Saint-Laurent-de-l'Escurial</a:t>
            </a:r>
            <a:endParaRPr lang="fr-BE" sz="1400" b="1" i="1" dirty="0"/>
          </a:p>
        </p:txBody>
      </p:sp>
    </p:spTree>
    <p:extLst>
      <p:ext uri="{BB962C8B-B14F-4D97-AF65-F5344CB8AC3E}">
        <p14:creationId xmlns:p14="http://schemas.microsoft.com/office/powerpoint/2010/main" val="3579584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0D82E2B-1F72-46FB-A825-F49399744D41}" type="slidenum">
              <a:rPr lang="fr-BE" smtClean="0"/>
              <a:t>38</a:t>
            </a:fld>
            <a:endParaRPr lang="fr-BE"/>
          </a:p>
        </p:txBody>
      </p:sp>
      <p:sp>
        <p:nvSpPr>
          <p:cNvPr id="5" name="ZoneTexte 4"/>
          <p:cNvSpPr txBox="1"/>
          <p:nvPr/>
        </p:nvSpPr>
        <p:spPr>
          <a:xfrm>
            <a:off x="404664" y="323528"/>
            <a:ext cx="5904656" cy="1815882"/>
          </a:xfrm>
          <a:prstGeom prst="rect">
            <a:avLst/>
          </a:prstGeom>
          <a:noFill/>
        </p:spPr>
        <p:txBody>
          <a:bodyPr wrap="square" rtlCol="0">
            <a:spAutoFit/>
          </a:bodyPr>
          <a:lstStyle/>
          <a:p>
            <a:r>
              <a:rPr lang="fr-BE" sz="1400" dirty="0"/>
              <a:t>C'est aussi un sanctuaire érigé à la gloire de la </a:t>
            </a:r>
            <a:r>
              <a:rPr lang="fr-BE" sz="1400" dirty="0">
                <a:hlinkClick r:id="rId2" tooltip="Contre-Réforme"/>
              </a:rPr>
              <a:t>Contre-Réforme</a:t>
            </a:r>
            <a:r>
              <a:rPr lang="fr-BE" sz="1400" dirty="0"/>
              <a:t>, qui contient l'une des plus grandes collections de </a:t>
            </a:r>
            <a:r>
              <a:rPr lang="fr-BE" sz="1400" dirty="0">
                <a:hlinkClick r:id="rId3" tooltip="Reliques"/>
              </a:rPr>
              <a:t>reliques</a:t>
            </a:r>
            <a:r>
              <a:rPr lang="fr-BE" sz="1400" dirty="0"/>
              <a:t> du monde catholique : on y trouve quelque 7 500 </a:t>
            </a:r>
            <a:r>
              <a:rPr lang="fr-BE" sz="1400" dirty="0">
                <a:hlinkClick r:id="rId3" tooltip="Reliques"/>
              </a:rPr>
              <a:t>reliques</a:t>
            </a:r>
            <a:r>
              <a:rPr lang="fr-BE" sz="1400" dirty="0"/>
              <a:t> abritées dans 570 </a:t>
            </a:r>
            <a:r>
              <a:rPr lang="fr-BE" sz="1400" dirty="0">
                <a:hlinkClick r:id="rId4" tooltip="Reliquaire"/>
              </a:rPr>
              <a:t>reliquaires</a:t>
            </a:r>
            <a:r>
              <a:rPr lang="fr-BE" sz="1400" dirty="0"/>
              <a:t> répartis dans tout le monastère, mais spécialement dans la basilique Saint-Laurent. </a:t>
            </a:r>
          </a:p>
          <a:p>
            <a:r>
              <a:rPr lang="fr-BE" sz="1400" dirty="0" smtClean="0"/>
              <a:t>On </a:t>
            </a:r>
            <a:r>
              <a:rPr lang="fr-BE" sz="1400" dirty="0"/>
              <a:t>y trouve également en bonne place les patrons de la </a:t>
            </a:r>
            <a:r>
              <a:rPr lang="fr-BE" sz="1400" dirty="0">
                <a:hlinkClick r:id="rId5" tooltip="Maison de Bourbon (Espagne)"/>
              </a:rPr>
              <a:t>maison d'Espagne</a:t>
            </a:r>
            <a:r>
              <a:rPr lang="fr-BE" sz="1400" dirty="0"/>
              <a:t>, </a:t>
            </a:r>
            <a:r>
              <a:rPr lang="fr-BE" sz="1400" dirty="0">
                <a:hlinkClick r:id="rId6" tooltip="Saint Jacques le Majeur"/>
              </a:rPr>
              <a:t>saint Jacques </a:t>
            </a:r>
            <a:r>
              <a:rPr lang="fr-BE" sz="1400" i="1" dirty="0">
                <a:hlinkClick r:id="rId6" tooltip="Saint Jacques le Majeur"/>
              </a:rPr>
              <a:t>le Majeur</a:t>
            </a:r>
            <a:r>
              <a:rPr lang="fr-BE" sz="1400" dirty="0"/>
              <a:t> et </a:t>
            </a:r>
            <a:r>
              <a:rPr lang="fr-BE" sz="1400" dirty="0">
                <a:hlinkClick r:id="rId7" tooltip="Saint Jérôme"/>
              </a:rPr>
              <a:t>saint Jérôme</a:t>
            </a:r>
            <a:r>
              <a:rPr lang="fr-BE" sz="1400" dirty="0"/>
              <a:t>, ainsi que celui de la </a:t>
            </a:r>
            <a:r>
              <a:rPr lang="fr-BE" sz="1400" dirty="0">
                <a:hlinkClick r:id="rId8" tooltip="Maison de Bourgogne"/>
              </a:rPr>
              <a:t>maison de Bourgogne</a:t>
            </a:r>
            <a:r>
              <a:rPr lang="fr-BE" sz="1400" dirty="0"/>
              <a:t>, </a:t>
            </a:r>
            <a:r>
              <a:rPr lang="fr-BE" sz="1400" dirty="0">
                <a:hlinkClick r:id="rId9" tooltip="André (apôtre)"/>
              </a:rPr>
              <a:t>saint André</a:t>
            </a:r>
            <a:r>
              <a:rPr lang="fr-BE" sz="1400" dirty="0" smtClean="0"/>
              <a:t>.</a:t>
            </a:r>
          </a:p>
          <a:p>
            <a:endParaRPr lang="fr-BE" sz="1400" dirty="0"/>
          </a:p>
        </p:txBody>
      </p:sp>
      <p:sp>
        <p:nvSpPr>
          <p:cNvPr id="6" name="ZoneTexte 5"/>
          <p:cNvSpPr txBox="1"/>
          <p:nvPr/>
        </p:nvSpPr>
        <p:spPr>
          <a:xfrm>
            <a:off x="404664" y="5778420"/>
            <a:ext cx="5831646" cy="2970044"/>
          </a:xfrm>
          <a:prstGeom prst="rect">
            <a:avLst/>
          </a:prstGeom>
          <a:noFill/>
        </p:spPr>
        <p:txBody>
          <a:bodyPr wrap="square" rtlCol="0">
            <a:spAutoFit/>
          </a:bodyPr>
          <a:lstStyle/>
          <a:p>
            <a:pPr>
              <a:spcAft>
                <a:spcPts val="600"/>
              </a:spcAft>
            </a:pPr>
            <a:r>
              <a:rPr lang="fr-BE" sz="1400" dirty="0" smtClean="0"/>
              <a:t>dotée </a:t>
            </a:r>
            <a:r>
              <a:rPr lang="fr-BE" sz="1400" dirty="0"/>
              <a:t>d'une collection de plus de 45 000 volumes, est située dans une grande nef de 54 mètres de long, 9 mètres de large et 10 mètres de haut. Le sol est de marbre et les meubles de bibliothèque de bois nobles, riches et sculptés. Dans la grande salle, la voûte du plafond est décorée de fresques représentant les sept arts libéraux : la </a:t>
            </a:r>
            <a:r>
              <a:rPr lang="fr-BE" sz="1400" dirty="0">
                <a:hlinkClick r:id="rId10" tooltip="Rhétorique"/>
              </a:rPr>
              <a:t>rhétorique</a:t>
            </a:r>
            <a:r>
              <a:rPr lang="fr-BE" sz="1400" dirty="0"/>
              <a:t>, la </a:t>
            </a:r>
            <a:r>
              <a:rPr lang="fr-BE" sz="1400" dirty="0">
                <a:hlinkClick r:id="rId11" tooltip="Dialectique"/>
              </a:rPr>
              <a:t>dialectique</a:t>
            </a:r>
            <a:r>
              <a:rPr lang="fr-BE" sz="1400" dirty="0"/>
              <a:t>, la </a:t>
            </a:r>
            <a:r>
              <a:rPr lang="fr-BE" sz="1400" dirty="0">
                <a:hlinkClick r:id="rId12" tooltip="Musique"/>
              </a:rPr>
              <a:t>musique</a:t>
            </a:r>
            <a:r>
              <a:rPr lang="fr-BE" sz="1400" dirty="0"/>
              <a:t>, la </a:t>
            </a:r>
            <a:r>
              <a:rPr lang="fr-BE" sz="1400" dirty="0">
                <a:hlinkClick r:id="rId13" tooltip="Grammaire"/>
              </a:rPr>
              <a:t>grammaire</a:t>
            </a:r>
            <a:r>
              <a:rPr lang="fr-BE" sz="1400" dirty="0"/>
              <a:t>, l'</a:t>
            </a:r>
            <a:r>
              <a:rPr lang="fr-BE" sz="1400" dirty="0">
                <a:hlinkClick r:id="rId14" tooltip="Arithmétique"/>
              </a:rPr>
              <a:t>arithmétique</a:t>
            </a:r>
            <a:r>
              <a:rPr lang="fr-BE" sz="1400" dirty="0"/>
              <a:t>, la </a:t>
            </a:r>
            <a:r>
              <a:rPr lang="fr-BE" sz="1400" dirty="0">
                <a:hlinkClick r:id="rId15" tooltip="Géométrie"/>
              </a:rPr>
              <a:t>géométrie</a:t>
            </a:r>
            <a:r>
              <a:rPr lang="fr-BE" sz="1400" dirty="0"/>
              <a:t> et l'</a:t>
            </a:r>
            <a:r>
              <a:rPr lang="fr-BE" sz="1400" dirty="0">
                <a:hlinkClick r:id="rId16" tooltip="Astrologie"/>
              </a:rPr>
              <a:t>astrologie</a:t>
            </a:r>
            <a:r>
              <a:rPr lang="fr-BE" sz="1400" dirty="0"/>
              <a:t>. Une grande </a:t>
            </a:r>
            <a:r>
              <a:rPr lang="fr-BE" sz="1400" dirty="0">
                <a:hlinkClick r:id="rId17" tooltip="Sphère armillaire"/>
              </a:rPr>
              <a:t>sphère armillaire</a:t>
            </a:r>
            <a:r>
              <a:rPr lang="fr-BE" sz="1400" dirty="0"/>
              <a:t> témoigne aussi de l'intérêt de l'époque pour les découvertes astronomiques.</a:t>
            </a:r>
          </a:p>
          <a:p>
            <a:r>
              <a:rPr lang="fr-BE" sz="1400" dirty="0"/>
              <a:t>Elle répond au projet humaniste de Philippe II, prince lettré formé par les plus grands esprits de l'Espagne de son temps, qui lisait parfaitement le </a:t>
            </a:r>
            <a:r>
              <a:rPr lang="fr-BE" sz="1400" dirty="0">
                <a:hlinkClick r:id="rId18" tooltip="Latin"/>
              </a:rPr>
              <a:t>latin</a:t>
            </a:r>
            <a:r>
              <a:rPr lang="fr-BE" sz="1400" dirty="0"/>
              <a:t>, savait l'</a:t>
            </a:r>
            <a:r>
              <a:rPr lang="fr-BE" sz="1400" dirty="0">
                <a:hlinkClick r:id="rId19" tooltip="Italien"/>
              </a:rPr>
              <a:t>italien</a:t>
            </a:r>
            <a:r>
              <a:rPr lang="fr-BE" sz="1400" dirty="0"/>
              <a:t> et le </a:t>
            </a:r>
            <a:r>
              <a:rPr lang="fr-BE" sz="1400" dirty="0">
                <a:hlinkClick r:id="rId20" tooltip="Français"/>
              </a:rPr>
              <a:t>français</a:t>
            </a:r>
            <a:r>
              <a:rPr lang="fr-BE" sz="1400" dirty="0"/>
              <a:t> (quoiqu'il répugnât à le parler à cause de son fort accent). On y retrouve sa passion pour les beaux livres, les manuscrits anciens, l'intérêt pour les sciences et la philologie. </a:t>
            </a:r>
          </a:p>
        </p:txBody>
      </p:sp>
      <p:pic>
        <p:nvPicPr>
          <p:cNvPr id="7" name="Imag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51872" y="2453477"/>
            <a:ext cx="4881384" cy="3270651"/>
          </a:xfrm>
          <a:prstGeom prst="rect">
            <a:avLst/>
          </a:prstGeom>
        </p:spPr>
      </p:pic>
      <p:sp>
        <p:nvSpPr>
          <p:cNvPr id="8" name="ZoneTexte 7"/>
          <p:cNvSpPr txBox="1"/>
          <p:nvPr/>
        </p:nvSpPr>
        <p:spPr>
          <a:xfrm>
            <a:off x="404664" y="2103983"/>
            <a:ext cx="3528392" cy="307777"/>
          </a:xfrm>
          <a:prstGeom prst="rect">
            <a:avLst/>
          </a:prstGeom>
          <a:noFill/>
        </p:spPr>
        <p:txBody>
          <a:bodyPr wrap="square" rtlCol="0">
            <a:spAutoFit/>
          </a:bodyPr>
          <a:lstStyle/>
          <a:p>
            <a:pPr>
              <a:spcAft>
                <a:spcPts val="600"/>
              </a:spcAft>
            </a:pPr>
            <a:r>
              <a:rPr lang="fr-BE" sz="1400" b="1" i="1" dirty="0"/>
              <a:t>La </a:t>
            </a:r>
            <a:r>
              <a:rPr lang="fr-BE" sz="1400" b="1" i="1" dirty="0" smtClean="0"/>
              <a:t>bibliothèque</a:t>
            </a:r>
            <a:r>
              <a:rPr lang="fr-BE" sz="1400" dirty="0" smtClean="0"/>
              <a:t> </a:t>
            </a:r>
            <a:endParaRPr lang="fr-BE" sz="1400" dirty="0"/>
          </a:p>
        </p:txBody>
      </p:sp>
    </p:spTree>
    <p:extLst>
      <p:ext uri="{BB962C8B-B14F-4D97-AF65-F5344CB8AC3E}">
        <p14:creationId xmlns:p14="http://schemas.microsoft.com/office/powerpoint/2010/main" val="4293321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900" y="323528"/>
            <a:ext cx="6172200" cy="3806551"/>
          </a:xfrm>
        </p:spPr>
        <p:txBody>
          <a:bodyPr>
            <a:normAutofit/>
          </a:bodyPr>
          <a:lstStyle/>
          <a:p>
            <a:pPr marL="0" indent="0">
              <a:buNone/>
            </a:pPr>
            <a:r>
              <a:rPr lang="fr-BE" sz="1400" dirty="0"/>
              <a:t>Il s'agissait aussi d'abriter les livres pieux et savants du monastère et du collège. Pour cette raison on trouve des livres interdits ou rares ailleurs : il ne faut pas perdre de vue que l'enseignement à l'Escurial était d'une rare liberté, n'hésitant pas à braver les critiques de l'Église à propos des leçons d'</a:t>
            </a:r>
            <a:r>
              <a:rPr lang="fr-BE" sz="1400" dirty="0">
                <a:hlinkClick r:id="rId2" tooltip="André Vésale"/>
              </a:rPr>
              <a:t>André Vésale</a:t>
            </a:r>
            <a:r>
              <a:rPr lang="fr-BE" sz="1400" dirty="0"/>
              <a:t> ou d'</a:t>
            </a:r>
            <a:r>
              <a:rPr lang="fr-BE" sz="1400" dirty="0">
                <a:hlinkClick r:id="rId3" tooltip="Benito Arias Montano"/>
              </a:rPr>
              <a:t>Arias </a:t>
            </a:r>
            <a:r>
              <a:rPr lang="fr-BE" sz="1400" dirty="0" err="1">
                <a:hlinkClick r:id="rId3" tooltip="Benito Arias Montano"/>
              </a:rPr>
              <a:t>Montano</a:t>
            </a:r>
            <a:r>
              <a:rPr lang="fr-BE" sz="1400" dirty="0"/>
              <a:t>. Le roi fit acheter de nombreux ouvrages en Espagne et en </a:t>
            </a:r>
            <a:r>
              <a:rPr lang="fr-BE" sz="1400" dirty="0">
                <a:hlinkClick r:id="rId4" tooltip="Europe"/>
              </a:rPr>
              <a:t>Europe</a:t>
            </a:r>
            <a:r>
              <a:rPr lang="fr-BE" sz="1400" dirty="0"/>
              <a:t>, acquérant notamment les bibliothèques des savants </a:t>
            </a:r>
            <a:r>
              <a:rPr lang="fr-BE" sz="1400" dirty="0">
                <a:hlinkClick r:id="rId5" tooltip="Gonzalo Perez (page inexistante)"/>
              </a:rPr>
              <a:t>Gonzalo Perez</a:t>
            </a:r>
            <a:r>
              <a:rPr lang="fr-BE" sz="1400" dirty="0"/>
              <a:t> et </a:t>
            </a:r>
            <a:r>
              <a:rPr lang="fr-BE" sz="1400" dirty="0">
                <a:hlinkClick r:id="rId6" tooltip="Juan Paez de Castro (page inexistante)"/>
              </a:rPr>
              <a:t>Juan </a:t>
            </a:r>
            <a:r>
              <a:rPr lang="fr-BE" sz="1400" dirty="0" err="1">
                <a:hlinkClick r:id="rId6" tooltip="Juan Paez de Castro (page inexistante)"/>
              </a:rPr>
              <a:t>Paez</a:t>
            </a:r>
            <a:r>
              <a:rPr lang="fr-BE" sz="1400" dirty="0">
                <a:hlinkClick r:id="rId6" tooltip="Juan Paez de Castro (page inexistante)"/>
              </a:rPr>
              <a:t> de Castro</a:t>
            </a:r>
            <a:r>
              <a:rPr lang="fr-BE" sz="1400" dirty="0"/>
              <a:t>, ou celle de son cousin le </a:t>
            </a:r>
            <a:r>
              <a:rPr lang="fr-BE" sz="1400" dirty="0">
                <a:hlinkClick r:id="rId7" tooltip="Duc de Calabre ? (page inexistante)"/>
              </a:rPr>
              <a:t>Duc de Calabre</a:t>
            </a:r>
            <a:r>
              <a:rPr lang="fr-BE" sz="1400" dirty="0"/>
              <a:t>. La question de la conservation des ouvrages fut sérieusement étudiée : contrairement aux autres bibliothèques, les livres, reliées en maroquin, dorés et marqués sur les trois tranches, furent placés sur les rayonnages avec le dos vers le mur, afin d'offrir à l'air la partie du papier protégée par la dorure.</a:t>
            </a:r>
          </a:p>
          <a:p>
            <a:pPr marL="0" indent="0">
              <a:buNone/>
            </a:pPr>
            <a:r>
              <a:rPr lang="fr-BE" sz="1400" dirty="0"/>
              <a:t>Les fonds comportent une majorité d'ouvrages en langues classiques (latin, </a:t>
            </a:r>
            <a:r>
              <a:rPr lang="fr-BE" sz="1400" dirty="0">
                <a:hlinkClick r:id="rId8" tooltip="Grec ancien"/>
              </a:rPr>
              <a:t>grec</a:t>
            </a:r>
            <a:r>
              <a:rPr lang="fr-BE" sz="1400" dirty="0"/>
              <a:t> et </a:t>
            </a:r>
            <a:r>
              <a:rPr lang="fr-BE" sz="1400" dirty="0">
                <a:hlinkClick r:id="rId9" tooltip="Hébreu"/>
              </a:rPr>
              <a:t>hébreu</a:t>
            </a:r>
            <a:r>
              <a:rPr lang="fr-BE" sz="1400" dirty="0"/>
              <a:t>, dans l'ordre), de nombreux volumes en langue </a:t>
            </a:r>
            <a:r>
              <a:rPr lang="fr-BE" sz="1400" dirty="0">
                <a:hlinkClick r:id="rId10" tooltip="Arabe"/>
              </a:rPr>
              <a:t>arabe</a:t>
            </a:r>
            <a:r>
              <a:rPr lang="fr-BE" sz="1400" dirty="0"/>
              <a:t> et </a:t>
            </a:r>
            <a:r>
              <a:rPr lang="fr-BE" sz="1400" dirty="0">
                <a:hlinkClick r:id="rId11" tooltip="Espagnol"/>
              </a:rPr>
              <a:t>espagnole</a:t>
            </a:r>
            <a:r>
              <a:rPr lang="fr-BE" sz="1400" dirty="0"/>
              <a:t>, ainsi qu'une centaine en français, une autre en italien, des livres en </a:t>
            </a:r>
            <a:r>
              <a:rPr lang="fr-BE" sz="1400" dirty="0">
                <a:hlinkClick r:id="rId12" tooltip="Allemand"/>
              </a:rPr>
              <a:t>allemand</a:t>
            </a:r>
            <a:r>
              <a:rPr lang="fr-BE" sz="1400" dirty="0"/>
              <a:t>, en </a:t>
            </a:r>
            <a:r>
              <a:rPr lang="fr-BE" sz="1400" dirty="0">
                <a:hlinkClick r:id="rId13" tooltip="Arménien"/>
              </a:rPr>
              <a:t>arménien</a:t>
            </a:r>
            <a:r>
              <a:rPr lang="fr-BE" sz="1400" dirty="0"/>
              <a:t>, même en </a:t>
            </a:r>
            <a:r>
              <a:rPr lang="fr-BE" sz="1400" dirty="0">
                <a:hlinkClick r:id="rId14" tooltip="Turc"/>
              </a:rPr>
              <a:t>turc</a:t>
            </a:r>
            <a:r>
              <a:rPr lang="fr-BE" sz="1400" dirty="0"/>
              <a:t> et en </a:t>
            </a:r>
            <a:r>
              <a:rPr lang="fr-BE" sz="1400" dirty="0">
                <a:hlinkClick r:id="rId15" tooltip="Persan"/>
              </a:rPr>
              <a:t>persan</a:t>
            </a:r>
            <a:r>
              <a:rPr lang="fr-BE" sz="1400" dirty="0"/>
              <a:t>. Une partie importante des immenses collections a néanmoins été perdue lors d'un incendie en </a:t>
            </a:r>
            <a:r>
              <a:rPr lang="fr-BE" sz="1400" dirty="0">
                <a:hlinkClick r:id="rId16" tooltip="1671"/>
              </a:rPr>
              <a:t>1671</a:t>
            </a:r>
            <a:r>
              <a:rPr lang="fr-BE" sz="1400" dirty="0"/>
              <a:t>.</a:t>
            </a:r>
          </a:p>
          <a:p>
            <a:pPr marL="0" indent="0">
              <a:buNone/>
            </a:pP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39</a:t>
            </a:fld>
            <a:endParaRPr lang="fr-BE"/>
          </a:p>
        </p:txBody>
      </p:sp>
      <p:sp>
        <p:nvSpPr>
          <p:cNvPr id="6" name="ZoneTexte 5"/>
          <p:cNvSpPr txBox="1"/>
          <p:nvPr/>
        </p:nvSpPr>
        <p:spPr>
          <a:xfrm>
            <a:off x="332656" y="4139952"/>
            <a:ext cx="5616624" cy="307777"/>
          </a:xfrm>
          <a:prstGeom prst="rect">
            <a:avLst/>
          </a:prstGeom>
          <a:noFill/>
        </p:spPr>
        <p:txBody>
          <a:bodyPr wrap="square" rtlCol="0">
            <a:spAutoFit/>
          </a:bodyPr>
          <a:lstStyle/>
          <a:p>
            <a:r>
              <a:rPr lang="fr-BE" sz="1400" b="1" i="1" dirty="0"/>
              <a:t>Le palais </a:t>
            </a:r>
            <a:r>
              <a:rPr lang="fr-BE" sz="1400" b="1" i="1" dirty="0" smtClean="0"/>
              <a:t>historique</a:t>
            </a:r>
            <a:endParaRPr lang="fr-BE" sz="1400" i="1" dirty="0"/>
          </a:p>
        </p:txBody>
      </p:sp>
      <p:pic>
        <p:nvPicPr>
          <p:cNvPr id="7" name="Imag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72816" y="4535996"/>
            <a:ext cx="3477005" cy="2607754"/>
          </a:xfrm>
          <a:prstGeom prst="rect">
            <a:avLst/>
          </a:prstGeom>
        </p:spPr>
      </p:pic>
      <p:sp>
        <p:nvSpPr>
          <p:cNvPr id="9" name="ZoneTexte 8"/>
          <p:cNvSpPr txBox="1"/>
          <p:nvPr/>
        </p:nvSpPr>
        <p:spPr>
          <a:xfrm>
            <a:off x="404664" y="7308304"/>
            <a:ext cx="5760640" cy="1384995"/>
          </a:xfrm>
          <a:prstGeom prst="rect">
            <a:avLst/>
          </a:prstGeom>
          <a:noFill/>
        </p:spPr>
        <p:txBody>
          <a:bodyPr wrap="square" rtlCol="0">
            <a:spAutoFit/>
          </a:bodyPr>
          <a:lstStyle/>
          <a:p>
            <a:r>
              <a:rPr lang="fr-BE" sz="1400" dirty="0"/>
              <a:t>se situe en saillie du quadrilatère sur l'arrière de la basilique. Il comprend plusieurs appartements autour d'une cour à peu près carrée. Il est entouré sur trois côtés par un jardin de style </a:t>
            </a:r>
            <a:r>
              <a:rPr lang="fr-BE" sz="1400" dirty="0">
                <a:hlinkClick r:id="rId18" tooltip="Renaissance"/>
              </a:rPr>
              <a:t>Renaissance</a:t>
            </a:r>
            <a:r>
              <a:rPr lang="fr-BE" sz="1400" dirty="0"/>
              <a:t> composé de plusieurs parterres de buis et de gazon. Sur le jardin on trouve une galerie reliant les deux appartements principaux. Côté nord, on trouve les appartements des filles du roi, principalement occupés par l'infante </a:t>
            </a:r>
            <a:r>
              <a:rPr lang="fr-BE" sz="1400" dirty="0">
                <a:hlinkClick r:id="rId19" tooltip="Isabelle-Claire-Eugénie d'Autriche"/>
              </a:rPr>
              <a:t>Isabelle-Claire-Eugénie</a:t>
            </a:r>
            <a:r>
              <a:rPr lang="fr-BE" sz="1400" dirty="0"/>
              <a:t>. </a:t>
            </a:r>
          </a:p>
        </p:txBody>
      </p:sp>
    </p:spTree>
    <p:extLst>
      <p:ext uri="{BB962C8B-B14F-4D97-AF65-F5344CB8AC3E}">
        <p14:creationId xmlns:p14="http://schemas.microsoft.com/office/powerpoint/2010/main" val="1853695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152" y="553607"/>
            <a:ext cx="6172200" cy="3946385"/>
          </a:xfrm>
        </p:spPr>
        <p:txBody>
          <a:bodyPr>
            <a:normAutofit fontScale="25000" lnSpcReduction="20000"/>
          </a:bodyPr>
          <a:lstStyle/>
          <a:p>
            <a:pPr marL="0" indent="0">
              <a:lnSpc>
                <a:spcPct val="120000"/>
              </a:lnSpc>
              <a:buNone/>
            </a:pPr>
            <a:r>
              <a:rPr lang="fr-BE" sz="5600" dirty="0"/>
              <a:t>L'architecture de cette résidence a été inspirée par celle du </a:t>
            </a:r>
            <a:r>
              <a:rPr lang="fr-BE" sz="5600" dirty="0">
                <a:hlinkClick r:id="rId2" tooltip="Musée du Louvre à Paris"/>
              </a:rPr>
              <a:t>Louvre</a:t>
            </a:r>
            <a:r>
              <a:rPr lang="fr-BE" sz="5600" dirty="0"/>
              <a:t>. Il comprend une cour entourée de bâtiments ainsi qu'une place d'Armes.</a:t>
            </a:r>
            <a:br>
              <a:rPr lang="fr-BE" sz="5600" dirty="0"/>
            </a:br>
            <a:r>
              <a:rPr lang="fr-BE" sz="5600" dirty="0"/>
              <a:t>Le palais actuel a été édifié sur les ruines d'un ancien château qui datait de l'émir Mohamed Ier (soit au 9e siècle). A cette époque, Madrid n'était pas encore la capitale de l'Espagne. Cette construction servait pour protéger Tolède contre l'avancée des Chrétiens. Ce n'est qu'au 14e siècle que les premiers rois de Castille commencent à utiliser cette bâtisse, nommée alors Antigua Alcazar.</a:t>
            </a:r>
            <a:br>
              <a:rPr lang="fr-BE" sz="5600" dirty="0"/>
            </a:br>
            <a:r>
              <a:rPr lang="fr-BE" sz="5600" dirty="0"/>
              <a:t>Mais en 1734, un incendie ravage l'édifice. Le roi Philippe V demande à ce qu'un nouveau palais soit construit. Il mandate alors Filipe Juvara pour créer les plans. Cet architecte mourut avant la fin et c'est son disciple Juan Bautista </a:t>
            </a:r>
            <a:r>
              <a:rPr lang="fr-BE" sz="5600" dirty="0" err="1"/>
              <a:t>Sachetti</a:t>
            </a:r>
            <a:r>
              <a:rPr lang="fr-BE" sz="5600" dirty="0"/>
              <a:t> qui prend la suite du projet.</a:t>
            </a:r>
            <a:br>
              <a:rPr lang="fr-BE" sz="5600" dirty="0"/>
            </a:br>
            <a:r>
              <a:rPr lang="fr-BE" sz="5600" dirty="0"/>
              <a:t/>
            </a:r>
            <a:br>
              <a:rPr lang="fr-BE" sz="5600" dirty="0"/>
            </a:br>
            <a:r>
              <a:rPr lang="fr-BE" sz="5600" dirty="0"/>
              <a:t>La construction débuta en 1738 et dura 7 ans. Le roi Charles III (surnommé le roi maire de par son implication dans les réformes de la ville) fut le premier monarque à y résider dès 1764. Il est aussi le premier à se charger de la décoration intérieure.</a:t>
            </a:r>
            <a:br>
              <a:rPr lang="fr-BE" sz="5600" dirty="0"/>
            </a:br>
            <a:r>
              <a:rPr lang="fr-BE" sz="5600" dirty="0"/>
              <a:t>Ses successeurs apportèrent des modifications. Le plus importantes sont l'œuvre de Charles VI qui fit ajouter la salle des Miroirs ou encore Ferdinand VII qui travailla beaucoup la déco.</a:t>
            </a:r>
            <a:br>
              <a:rPr lang="fr-BE" sz="5600" dirty="0"/>
            </a:br>
            <a:r>
              <a:rPr lang="fr-BE" sz="5600" dirty="0"/>
              <a:t/>
            </a:r>
            <a:br>
              <a:rPr lang="fr-BE" sz="5600" dirty="0"/>
            </a:br>
            <a:r>
              <a:rPr lang="fr-BE" sz="5600" dirty="0" smtClean="0"/>
              <a:t>                                                                                                                </a:t>
            </a:r>
          </a:p>
          <a:p>
            <a:pPr marL="0" indent="0">
              <a:buNone/>
            </a:pPr>
            <a:endParaRPr lang="fr-BE" dirty="0"/>
          </a:p>
          <a:p>
            <a:pPr marL="0" indent="0">
              <a:buNone/>
            </a:pPr>
            <a:endParaRPr lang="fr-BE" dirty="0"/>
          </a:p>
          <a:p>
            <a:pPr marL="0" indent="0">
              <a:buNone/>
            </a:pPr>
            <a:endParaRPr lang="fr-BE" dirty="0" smtClean="0"/>
          </a:p>
          <a:p>
            <a:pPr marL="0" indent="0">
              <a:buNone/>
            </a:pPr>
            <a:endParaRPr lang="fr-BE" dirty="0"/>
          </a:p>
          <a:p>
            <a:pPr marL="0" indent="0">
              <a:buNone/>
            </a:pPr>
            <a:endParaRPr lang="fr-BE" sz="2700" dirty="0" smtClean="0"/>
          </a:p>
          <a:p>
            <a:pPr marL="0" indent="0">
              <a:buNone/>
            </a:pPr>
            <a:endParaRPr lang="fr-BE" dirty="0"/>
          </a:p>
          <a:p>
            <a:pPr marL="0" indent="0">
              <a:buNone/>
            </a:pPr>
            <a:endParaRPr lang="fr-BE" dirty="0" smtClean="0"/>
          </a:p>
          <a:p>
            <a:pPr marL="0" indent="0">
              <a:buNone/>
            </a:pPr>
            <a:r>
              <a:rPr lang="fr-BE" dirty="0"/>
              <a:t/>
            </a:r>
            <a:br>
              <a:rPr lang="fr-BE" dirty="0"/>
            </a:br>
            <a:endParaRPr lang="fr-BE" dirty="0" smtClean="0"/>
          </a:p>
          <a:p>
            <a:pPr marL="0" indent="0">
              <a:buNone/>
            </a:pPr>
            <a:endParaRPr lang="fr-BE" dirty="0"/>
          </a:p>
          <a:p>
            <a:pPr marL="0" indent="0">
              <a:buNone/>
            </a:pPr>
            <a:endParaRPr lang="fr-BE" dirty="0" smtClean="0"/>
          </a:p>
          <a:p>
            <a:pPr marL="0" indent="0">
              <a:buNone/>
            </a:pPr>
            <a:endParaRPr lang="fr-BE" dirty="0"/>
          </a:p>
          <a:p>
            <a:pPr marL="0" indent="0">
              <a:buNone/>
            </a:pPr>
            <a:endParaRPr lang="fr-BE" dirty="0" smtClean="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4</a:t>
            </a:fld>
            <a:endParaRPr lang="fr-BE"/>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36" y="6300192"/>
            <a:ext cx="4464496" cy="2343860"/>
          </a:xfrm>
          <a:prstGeom prst="rect">
            <a:avLst/>
          </a:prstGeom>
        </p:spPr>
      </p:pic>
      <p:sp>
        <p:nvSpPr>
          <p:cNvPr id="9" name="ZoneTexte 8"/>
          <p:cNvSpPr txBox="1"/>
          <p:nvPr/>
        </p:nvSpPr>
        <p:spPr>
          <a:xfrm>
            <a:off x="404664" y="4499992"/>
            <a:ext cx="6048672" cy="7094250"/>
          </a:xfrm>
          <a:prstGeom prst="rect">
            <a:avLst/>
          </a:prstGeom>
          <a:noFill/>
        </p:spPr>
        <p:txBody>
          <a:bodyPr wrap="square" rtlCol="0">
            <a:spAutoFit/>
          </a:bodyPr>
          <a:lstStyle/>
          <a:p>
            <a:r>
              <a:rPr lang="fr-BE" sz="1400" dirty="0"/>
              <a:t>Le Palacio actuel dispose de plus de 3000 pièces. Certains lieux méritent une attention particulière comme :</a:t>
            </a:r>
            <a:br>
              <a:rPr lang="fr-BE" sz="1400" dirty="0"/>
            </a:br>
            <a:r>
              <a:rPr lang="fr-BE" sz="1400" dirty="0"/>
              <a:t>- L'escalier principal majestueux avec ses quelques 70 marches, créé par Sabatini </a:t>
            </a:r>
            <a:br>
              <a:rPr lang="fr-BE" sz="1400" dirty="0"/>
            </a:br>
            <a:r>
              <a:rPr lang="fr-BE" sz="1400" dirty="0"/>
              <a:t>- La chapelle royale et sa collection d'instruments à corde que l'on doit au célèbre Italien, Antonio Stradivari !</a:t>
            </a:r>
            <a:br>
              <a:rPr lang="fr-BE" sz="1400" dirty="0"/>
            </a:br>
            <a:r>
              <a:rPr lang="fr-BE" sz="1400" dirty="0"/>
              <a:t>- Le salon du Trône et sa fresque de Tiepolo au plafond ;</a:t>
            </a:r>
            <a:br>
              <a:rPr lang="fr-BE" sz="1400" dirty="0"/>
            </a:br>
            <a:endParaRPr lang="fr-BE" sz="1400" dirty="0" smtClean="0"/>
          </a:p>
          <a:p>
            <a:endParaRPr lang="fr-BE" sz="1400" dirty="0"/>
          </a:p>
          <a:p>
            <a:endParaRPr lang="fr-BE" sz="1400" dirty="0" smtClean="0"/>
          </a:p>
          <a:p>
            <a:endParaRPr lang="fr-BE" sz="1400" dirty="0"/>
          </a:p>
          <a:p>
            <a:endParaRPr lang="fr-BE" sz="1400" dirty="0" smtClean="0"/>
          </a:p>
          <a:p>
            <a:endParaRPr lang="fr-BE" sz="1400" dirty="0"/>
          </a:p>
          <a:p>
            <a:endParaRPr lang="fr-BE" sz="1400" dirty="0" smtClean="0"/>
          </a:p>
          <a:p>
            <a:endParaRPr lang="fr-BE" sz="1400" dirty="0"/>
          </a:p>
          <a:p>
            <a:endParaRPr lang="fr-BE" sz="1400" dirty="0" smtClean="0"/>
          </a:p>
          <a:p>
            <a:endParaRPr lang="fr-BE" sz="1400" dirty="0"/>
          </a:p>
          <a:p>
            <a:endParaRPr lang="fr-BE" sz="1400" dirty="0" smtClean="0"/>
          </a:p>
          <a:p>
            <a:pPr>
              <a:lnSpc>
                <a:spcPct val="150000"/>
              </a:lnSpc>
            </a:pPr>
            <a:r>
              <a:rPr lang="fr-BE" sz="1400" dirty="0" smtClean="0"/>
              <a:t>-</a:t>
            </a:r>
          </a:p>
          <a:p>
            <a:endParaRPr lang="fr-BE" sz="1400" dirty="0"/>
          </a:p>
          <a:p>
            <a:endParaRPr lang="fr-BE" sz="1400" dirty="0" smtClean="0"/>
          </a:p>
          <a:p>
            <a:endParaRPr lang="fr-BE" sz="1400" dirty="0"/>
          </a:p>
          <a:p>
            <a:endParaRPr lang="fr-BE" sz="1400" dirty="0" smtClean="0"/>
          </a:p>
          <a:p>
            <a:endParaRPr lang="fr-BE" sz="1400" dirty="0"/>
          </a:p>
          <a:p>
            <a:endParaRPr lang="fr-BE" sz="1400" dirty="0" smtClean="0"/>
          </a:p>
          <a:p>
            <a:endParaRPr lang="fr-BE" sz="1400" dirty="0"/>
          </a:p>
          <a:p>
            <a:endParaRPr lang="fr-BE" sz="1400" dirty="0" smtClean="0"/>
          </a:p>
          <a:p>
            <a:endParaRPr lang="fr-BE" sz="1400" dirty="0"/>
          </a:p>
          <a:p>
            <a:endParaRPr lang="fr-BE" sz="1400" dirty="0" smtClean="0"/>
          </a:p>
          <a:p>
            <a:endParaRPr lang="fr-BE" sz="1400" dirty="0"/>
          </a:p>
          <a:p>
            <a:endParaRPr lang="fr-BE" sz="1400" dirty="0" smtClean="0"/>
          </a:p>
          <a:p>
            <a:r>
              <a:rPr lang="fr-BE" sz="1400" dirty="0" smtClean="0"/>
              <a:t> </a:t>
            </a:r>
            <a:endParaRPr lang="fr-BE" sz="1400" dirty="0"/>
          </a:p>
        </p:txBody>
      </p:sp>
    </p:spTree>
    <p:extLst>
      <p:ext uri="{BB962C8B-B14F-4D97-AF65-F5344CB8AC3E}">
        <p14:creationId xmlns:p14="http://schemas.microsoft.com/office/powerpoint/2010/main" val="1577881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152" y="405409"/>
            <a:ext cx="6172200" cy="3158479"/>
          </a:xfrm>
        </p:spPr>
        <p:txBody>
          <a:bodyPr>
            <a:normAutofit/>
          </a:bodyPr>
          <a:lstStyle/>
          <a:p>
            <a:pPr marL="0" indent="0">
              <a:buNone/>
            </a:pPr>
            <a:r>
              <a:rPr lang="fr-BE" sz="1400" dirty="0"/>
              <a:t>L'appartement de Philippe II se trouve au premier étage, à la jonction sud du palais et du monastère. Il donne sur le chœur de la basilique par un oratoire. Lorsque les portes sont ouvertes, on peut voir l'intérieur de la basilique depuis la chambre, à la manière de ce que </a:t>
            </a:r>
            <a:r>
              <a:rPr lang="fr-BE" sz="1400" dirty="0">
                <a:hlinkClick r:id="rId2" tooltip="Charles Quint"/>
              </a:rPr>
              <a:t>Charles </a:t>
            </a:r>
            <a:r>
              <a:rPr lang="fr-BE" sz="1400" i="1" dirty="0">
                <a:hlinkClick r:id="rId2" tooltip="Charles Quint"/>
              </a:rPr>
              <a:t>Quint</a:t>
            </a:r>
            <a:r>
              <a:rPr lang="fr-BE" sz="1400" dirty="0"/>
              <a:t> avait fait aménager dans sa maison du </a:t>
            </a:r>
            <a:r>
              <a:rPr lang="fr-BE" sz="1400" dirty="0">
                <a:hlinkClick r:id="rId3" tooltip="Monastère de Yuste"/>
              </a:rPr>
              <a:t>monastère de Yuste</a:t>
            </a:r>
            <a:r>
              <a:rPr lang="fr-BE" sz="1400" dirty="0"/>
              <a:t>. Une galerie fait la jonction entre l'appartement de l'infante au nord et la partie du monastère appelée « palais des Bourbons » : c'est la salle des batailles, dont le plafond et les murs sont couverts de fresques représentant les principales batailles gagnées par les armées espagnoles.</a:t>
            </a:r>
          </a:p>
          <a:p>
            <a:pPr marL="0" indent="0">
              <a:buNone/>
            </a:pPr>
            <a:r>
              <a:rPr lang="fr-BE" sz="1400" dirty="0"/>
              <a:t>Le quart nord-est du monastère, en symétrique au cloitre des évangélistes, a été transformé au </a:t>
            </a:r>
            <a:r>
              <a:rPr lang="fr-BE" sz="1400" cap="small" dirty="0" err="1"/>
              <a:t>xviii</a:t>
            </a:r>
            <a:r>
              <a:rPr lang="fr-BE" sz="1400" baseline="30000" dirty="0" err="1"/>
              <a:t>e</a:t>
            </a:r>
            <a:r>
              <a:rPr lang="fr-BE" sz="1400" dirty="0"/>
              <a:t> siècle en palais à la française, infiniment plus luxueux que la « cabane » qu'avait voulue Philippe II pour sa résidence. Cela a principalement eu pour conséquence la construction de nouvelles ailes dans la cour nord-est et donc la perversion du plan de Juan de Herrera.</a:t>
            </a:r>
          </a:p>
          <a:p>
            <a:pPr marL="0" indent="0">
              <a:buNone/>
            </a:pP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40</a:t>
            </a:fld>
            <a:endParaRPr lang="fr-BE"/>
          </a:p>
        </p:txBody>
      </p:sp>
      <p:sp>
        <p:nvSpPr>
          <p:cNvPr id="5" name="ZoneTexte 4"/>
          <p:cNvSpPr txBox="1"/>
          <p:nvPr/>
        </p:nvSpPr>
        <p:spPr>
          <a:xfrm>
            <a:off x="548680" y="6012160"/>
            <a:ext cx="5760640" cy="3108543"/>
          </a:xfrm>
          <a:prstGeom prst="rect">
            <a:avLst/>
          </a:prstGeom>
          <a:noFill/>
        </p:spPr>
        <p:txBody>
          <a:bodyPr wrap="square" rtlCol="0">
            <a:spAutoFit/>
          </a:bodyPr>
          <a:lstStyle/>
          <a:p>
            <a:r>
              <a:rPr lang="fr-BE" sz="1400" dirty="0" smtClean="0"/>
              <a:t>est </a:t>
            </a:r>
            <a:r>
              <a:rPr lang="fr-BE" sz="1400" dirty="0"/>
              <a:t>composé de 26 tombes de marbre où reposent les restes des rois des maisons </a:t>
            </a:r>
            <a:r>
              <a:rPr lang="fr-BE" sz="1400" dirty="0">
                <a:hlinkClick r:id="rId4" tooltip="Habsbourg"/>
              </a:rPr>
              <a:t>d'Autriche</a:t>
            </a:r>
            <a:r>
              <a:rPr lang="fr-BE" sz="1400" dirty="0"/>
              <a:t> et de Bourbon, sauf </a:t>
            </a:r>
            <a:r>
              <a:rPr lang="fr-BE" sz="1400" dirty="0">
                <a:hlinkClick r:id="rId5" tooltip="Philippe V d'Espagne"/>
              </a:rPr>
              <a:t>Philippe V d'Espagne</a:t>
            </a:r>
            <a:r>
              <a:rPr lang="fr-BE" sz="1400" dirty="0"/>
              <a:t>, </a:t>
            </a:r>
            <a:r>
              <a:rPr lang="fr-BE" sz="1400" dirty="0">
                <a:hlinkClick r:id="rId6" tooltip="Ferdinand VI d'Espagne"/>
              </a:rPr>
              <a:t>Ferdinand VI d'Espagne</a:t>
            </a:r>
            <a:r>
              <a:rPr lang="fr-BE" sz="1400" dirty="0"/>
              <a:t>, </a:t>
            </a:r>
            <a:r>
              <a:rPr lang="fr-BE" sz="1400" dirty="0">
                <a:hlinkClick r:id="rId7" tooltip="Joseph Ier d'Espagne"/>
              </a:rPr>
              <a:t>Joseph I</a:t>
            </a:r>
            <a:r>
              <a:rPr lang="fr-BE" sz="1400" baseline="30000" dirty="0">
                <a:hlinkClick r:id="rId7" tooltip="Joseph Ier d'Espagne"/>
              </a:rPr>
              <a:t>er</a:t>
            </a:r>
            <a:r>
              <a:rPr lang="fr-BE" sz="1400" dirty="0">
                <a:hlinkClick r:id="rId7" tooltip="Joseph Ier d'Espagne"/>
              </a:rPr>
              <a:t> d'Espagne</a:t>
            </a:r>
            <a:r>
              <a:rPr lang="fr-BE" sz="1400" dirty="0"/>
              <a:t> </a:t>
            </a:r>
            <a:r>
              <a:rPr lang="fr-BE" sz="1400" dirty="0">
                <a:hlinkClick r:id="rId8" tooltip="Bonaparte"/>
              </a:rPr>
              <a:t>Bonaparte</a:t>
            </a:r>
            <a:r>
              <a:rPr lang="fr-BE" sz="1400" dirty="0"/>
              <a:t> et </a:t>
            </a:r>
            <a:r>
              <a:rPr lang="fr-BE" sz="1400" dirty="0">
                <a:hlinkClick r:id="rId9" tooltip="Amédée Ier d'Espagne"/>
              </a:rPr>
              <a:t>Amédée I</a:t>
            </a:r>
            <a:r>
              <a:rPr lang="fr-BE" sz="1400" baseline="30000" dirty="0">
                <a:hlinkClick r:id="rId9" tooltip="Amédée Ier d'Espagne"/>
              </a:rPr>
              <a:t>er</a:t>
            </a:r>
            <a:r>
              <a:rPr lang="fr-BE" sz="1400" dirty="0">
                <a:hlinkClick r:id="rId9" tooltip="Amédée Ier d'Espagne"/>
              </a:rPr>
              <a:t> d'Espagne</a:t>
            </a:r>
            <a:r>
              <a:rPr lang="fr-BE" sz="1400" dirty="0"/>
              <a:t>, inhumés respectivement au </a:t>
            </a:r>
            <a:r>
              <a:rPr lang="fr-BE" sz="1400" dirty="0">
                <a:hlinkClick r:id="rId10" tooltip="Palais royal de la Granja de San Ildefonso"/>
              </a:rPr>
              <a:t>palais royal de la Granja de San </a:t>
            </a:r>
            <a:r>
              <a:rPr lang="fr-BE" sz="1400" dirty="0" err="1">
                <a:hlinkClick r:id="rId10" tooltip="Palais royal de la Granja de San Ildefonso"/>
              </a:rPr>
              <a:t>Ildefonso</a:t>
            </a:r>
            <a:r>
              <a:rPr lang="fr-BE" sz="1400" dirty="0"/>
              <a:t>, au couvent des Salésiennes royales à </a:t>
            </a:r>
            <a:r>
              <a:rPr lang="fr-BE" sz="1400" dirty="0">
                <a:hlinkClick r:id="rId11" tooltip="Madrid"/>
              </a:rPr>
              <a:t>Madrid</a:t>
            </a:r>
            <a:r>
              <a:rPr lang="fr-BE" sz="1400" dirty="0"/>
              <a:t>, aux </a:t>
            </a:r>
            <a:r>
              <a:rPr lang="fr-BE" sz="1400" dirty="0" err="1">
                <a:hlinkClick r:id="rId12" tooltip="Hôtel des Invalides"/>
              </a:rPr>
              <a:t>Invalides</a:t>
            </a:r>
            <a:r>
              <a:rPr lang="fr-BE" sz="1400" dirty="0" err="1"/>
              <a:t>à</a:t>
            </a:r>
            <a:r>
              <a:rPr lang="fr-BE" sz="1400" dirty="0"/>
              <a:t> </a:t>
            </a:r>
            <a:r>
              <a:rPr lang="fr-BE" sz="1400" dirty="0">
                <a:hlinkClick r:id="rId13" tooltip="Paris"/>
              </a:rPr>
              <a:t>Paris</a:t>
            </a:r>
            <a:r>
              <a:rPr lang="fr-BE" sz="1400" dirty="0"/>
              <a:t> et à la </a:t>
            </a:r>
            <a:r>
              <a:rPr lang="fr-BE" sz="1400" dirty="0">
                <a:hlinkClick r:id="rId14" tooltip="Basilique de Superga"/>
              </a:rPr>
              <a:t>basilique de </a:t>
            </a:r>
            <a:r>
              <a:rPr lang="fr-BE" sz="1400" dirty="0" err="1">
                <a:hlinkClick r:id="rId14" tooltip="Basilique de Superga"/>
              </a:rPr>
              <a:t>Superga</a:t>
            </a:r>
            <a:r>
              <a:rPr lang="fr-BE" sz="1400" dirty="0"/>
              <a:t> à </a:t>
            </a:r>
            <a:r>
              <a:rPr lang="fr-BE" sz="1400" dirty="0">
                <a:hlinkClick r:id="rId15" tooltip="Turin"/>
              </a:rPr>
              <a:t>Turin</a:t>
            </a:r>
            <a:r>
              <a:rPr lang="fr-BE" sz="1400" dirty="0"/>
              <a:t>. Les murs de marbre de </a:t>
            </a:r>
            <a:r>
              <a:rPr lang="fr-BE" sz="1400" dirty="0">
                <a:hlinkClick r:id="rId16" tooltip="Tolède"/>
              </a:rPr>
              <a:t>Tolède</a:t>
            </a:r>
            <a:r>
              <a:rPr lang="fr-BE" sz="1400" dirty="0"/>
              <a:t> poli sont décorés d'ornementations de bronze doré.</a:t>
            </a:r>
          </a:p>
          <a:p>
            <a:r>
              <a:rPr lang="fr-BE" sz="1400" dirty="0"/>
              <a:t>Les derniers restes déposés dans le panthéon ont été ceux du roi </a:t>
            </a:r>
            <a:r>
              <a:rPr lang="fr-BE" sz="1400" dirty="0">
                <a:hlinkClick r:id="rId17" tooltip="Alphonse XIII d'Espagne"/>
              </a:rPr>
              <a:t>Alphonse XIII</a:t>
            </a:r>
            <a:r>
              <a:rPr lang="fr-BE" sz="1400" dirty="0"/>
              <a:t> en </a:t>
            </a:r>
            <a:r>
              <a:rPr lang="fr-BE" sz="1400" dirty="0">
                <a:hlinkClick r:id="rId18" tooltip="1980"/>
              </a:rPr>
              <a:t>1980</a:t>
            </a:r>
            <a:r>
              <a:rPr lang="fr-BE" sz="1400" dirty="0"/>
              <a:t> et de son épouse la reine </a:t>
            </a:r>
            <a:r>
              <a:rPr lang="fr-BE" sz="1400" dirty="0">
                <a:hlinkClick r:id="rId19" tooltip="Victoire Eugénie de Battenberg"/>
              </a:rPr>
              <a:t>Victoire Eugénie de </a:t>
            </a:r>
            <a:r>
              <a:rPr lang="fr-BE" sz="1400" dirty="0" err="1">
                <a:hlinkClick r:id="rId19" tooltip="Victoire Eugénie de Battenberg"/>
              </a:rPr>
              <a:t>Battenberg</a:t>
            </a:r>
            <a:r>
              <a:rPr lang="fr-BE" sz="1400" dirty="0"/>
              <a:t> en </a:t>
            </a:r>
            <a:r>
              <a:rPr lang="fr-BE" sz="1400" dirty="0">
                <a:hlinkClick r:id="rId20" tooltip="2011"/>
              </a:rPr>
              <a:t>2011</a:t>
            </a:r>
            <a:r>
              <a:rPr lang="fr-BE" sz="1400" dirty="0"/>
              <a:t>. Exceptionnellement, les deux derniers sarcophages disponibles sont attribués aux parents du roi </a:t>
            </a:r>
            <a:r>
              <a:rPr lang="fr-BE" sz="1400" dirty="0">
                <a:hlinkClick r:id="rId21" tooltip="Juan Carlos Ier d'Espagne"/>
              </a:rPr>
              <a:t>Juan Carlos</a:t>
            </a:r>
            <a:r>
              <a:rPr lang="fr-BE" sz="1400" dirty="0"/>
              <a:t>, « </a:t>
            </a:r>
            <a:r>
              <a:rPr lang="fr-BE" sz="1400" dirty="0">
                <a:hlinkClick r:id="rId22" tooltip="Jean de Bourbon (1913-1993)"/>
              </a:rPr>
              <a:t>Jean III</a:t>
            </a:r>
            <a:r>
              <a:rPr lang="fr-BE" sz="1400" dirty="0"/>
              <a:t> », comte de Barcelone, bien qu'il n'ait jamais régné, et son épouse </a:t>
            </a:r>
            <a:r>
              <a:rPr lang="fr-BE" sz="1400" dirty="0">
                <a:hlinkClick r:id="rId23" tooltip="María de las Mercedes de Borbón y Orleans"/>
              </a:rPr>
              <a:t>María de las Mercedes de </a:t>
            </a:r>
            <a:r>
              <a:rPr lang="fr-BE" sz="1400" dirty="0" err="1">
                <a:hlinkClick r:id="rId23" tooltip="María de las Mercedes de Borbón y Orleans"/>
              </a:rPr>
              <a:t>Borbón</a:t>
            </a:r>
            <a:r>
              <a:rPr lang="fr-BE" sz="1400" dirty="0">
                <a:hlinkClick r:id="rId23" tooltip="María de las Mercedes de Borbón y Orleans"/>
              </a:rPr>
              <a:t> y </a:t>
            </a:r>
            <a:r>
              <a:rPr lang="fr-BE" sz="1400" dirty="0" err="1">
                <a:hlinkClick r:id="rId23" tooltip="María de las Mercedes de Borbón y Orleans"/>
              </a:rPr>
              <a:t>Orleans</a:t>
            </a:r>
            <a:r>
              <a:rPr lang="fr-BE" sz="1400" dirty="0"/>
              <a:t>.</a:t>
            </a:r>
          </a:p>
          <a:p>
            <a:endParaRPr lang="fr-BE" sz="1400" dirty="0"/>
          </a:p>
        </p:txBody>
      </p:sp>
      <p:pic>
        <p:nvPicPr>
          <p:cNvPr id="6" name="Image 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624283" y="3779911"/>
            <a:ext cx="3316885" cy="2233715"/>
          </a:xfrm>
          <a:prstGeom prst="rect">
            <a:avLst/>
          </a:prstGeom>
        </p:spPr>
      </p:pic>
      <p:sp>
        <p:nvSpPr>
          <p:cNvPr id="7" name="ZoneTexte 6"/>
          <p:cNvSpPr txBox="1"/>
          <p:nvPr/>
        </p:nvSpPr>
        <p:spPr>
          <a:xfrm>
            <a:off x="476672" y="3419872"/>
            <a:ext cx="1800200" cy="307777"/>
          </a:xfrm>
          <a:prstGeom prst="rect">
            <a:avLst/>
          </a:prstGeom>
          <a:noFill/>
        </p:spPr>
        <p:txBody>
          <a:bodyPr wrap="square" rtlCol="0">
            <a:spAutoFit/>
          </a:bodyPr>
          <a:lstStyle/>
          <a:p>
            <a:r>
              <a:rPr lang="fr-BE" sz="1400" b="1" i="1" dirty="0"/>
              <a:t>Le Panthéon des Rois</a:t>
            </a:r>
            <a:endParaRPr lang="fr-BE" sz="1400" i="1" dirty="0"/>
          </a:p>
        </p:txBody>
      </p:sp>
    </p:spTree>
    <p:extLst>
      <p:ext uri="{BB962C8B-B14F-4D97-AF65-F5344CB8AC3E}">
        <p14:creationId xmlns:p14="http://schemas.microsoft.com/office/powerpoint/2010/main" val="27848522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0768" y="1835696"/>
            <a:ext cx="4213404" cy="2818299"/>
          </a:xfrm>
        </p:spPr>
      </p:pic>
      <p:sp>
        <p:nvSpPr>
          <p:cNvPr id="4" name="Espace réservé du numéro de diapositive 3"/>
          <p:cNvSpPr>
            <a:spLocks noGrp="1"/>
          </p:cNvSpPr>
          <p:nvPr>
            <p:ph type="sldNum" sz="quarter" idx="12"/>
          </p:nvPr>
        </p:nvSpPr>
        <p:spPr/>
        <p:txBody>
          <a:bodyPr/>
          <a:lstStyle/>
          <a:p>
            <a:fld id="{E0D82E2B-1F72-46FB-A825-F49399744D41}" type="slidenum">
              <a:rPr lang="fr-BE" smtClean="0"/>
              <a:t>41</a:t>
            </a:fld>
            <a:endParaRPr lang="fr-BE"/>
          </a:p>
        </p:txBody>
      </p:sp>
      <p:sp>
        <p:nvSpPr>
          <p:cNvPr id="5" name="ZoneTexte 4"/>
          <p:cNvSpPr txBox="1"/>
          <p:nvPr/>
        </p:nvSpPr>
        <p:spPr>
          <a:xfrm>
            <a:off x="404664" y="467544"/>
            <a:ext cx="5760640" cy="1538883"/>
          </a:xfrm>
          <a:prstGeom prst="rect">
            <a:avLst/>
          </a:prstGeom>
          <a:noFill/>
        </p:spPr>
        <p:txBody>
          <a:bodyPr wrap="square" rtlCol="0">
            <a:spAutoFit/>
          </a:bodyPr>
          <a:lstStyle/>
          <a:p>
            <a:pPr>
              <a:spcAft>
                <a:spcPts val="600"/>
              </a:spcAft>
            </a:pPr>
            <a:r>
              <a:rPr lang="fr-BE" sz="1400" b="1" i="1" dirty="0"/>
              <a:t>Les jardins</a:t>
            </a:r>
            <a:r>
              <a:rPr lang="fr-BE" sz="1400" i="1" dirty="0"/>
              <a:t> </a:t>
            </a:r>
            <a:endParaRPr lang="fr-BE" sz="1400" i="1" dirty="0" smtClean="0"/>
          </a:p>
          <a:p>
            <a:pPr>
              <a:spcAft>
                <a:spcPts val="600"/>
              </a:spcAft>
            </a:pPr>
            <a:r>
              <a:rPr lang="fr-BE" sz="1400" dirty="0" smtClean="0"/>
              <a:t>des </a:t>
            </a:r>
            <a:r>
              <a:rPr lang="fr-BE" sz="1400" dirty="0"/>
              <a:t>moines, aménagés à la demande de Philippe II, qui était un amoureux de la nature, constituent un lieu idéal pour le repos et la méditation. </a:t>
            </a:r>
            <a:r>
              <a:rPr lang="fr-BE" sz="1400" dirty="0">
                <a:hlinkClick r:id="rId3" tooltip="Manuel Azaña"/>
              </a:rPr>
              <a:t>Manuel </a:t>
            </a:r>
            <a:r>
              <a:rPr lang="fr-BE" sz="1400" dirty="0" err="1">
                <a:hlinkClick r:id="rId3" tooltip="Manuel Azaña"/>
              </a:rPr>
              <a:t>Azaña</a:t>
            </a:r>
            <a:r>
              <a:rPr lang="fr-BE" sz="1400" dirty="0"/>
              <a:t>, qui étudia dans le collège des Augustins de ce monastère, les cite dans ses </a:t>
            </a:r>
            <a:r>
              <a:rPr lang="fr-BE" sz="1400" i="1" dirty="0"/>
              <a:t>Mémoires</a:t>
            </a:r>
            <a:r>
              <a:rPr lang="fr-BE" sz="1400" dirty="0"/>
              <a:t> et dans son œuvre </a:t>
            </a:r>
            <a:r>
              <a:rPr lang="fr-BE" sz="1400" i="1" dirty="0"/>
              <a:t>Le Jardin des frères</a:t>
            </a:r>
            <a:r>
              <a:rPr lang="fr-BE" sz="1400" dirty="0"/>
              <a:t>.</a:t>
            </a:r>
          </a:p>
          <a:p>
            <a:endParaRPr lang="fr-BE" sz="1400" dirty="0"/>
          </a:p>
        </p:txBody>
      </p:sp>
      <p:sp>
        <p:nvSpPr>
          <p:cNvPr id="7" name="ZoneTexte 6"/>
          <p:cNvSpPr txBox="1"/>
          <p:nvPr/>
        </p:nvSpPr>
        <p:spPr>
          <a:xfrm>
            <a:off x="404664" y="7812360"/>
            <a:ext cx="5760640" cy="523220"/>
          </a:xfrm>
          <a:prstGeom prst="rect">
            <a:avLst/>
          </a:prstGeom>
          <a:noFill/>
        </p:spPr>
        <p:txBody>
          <a:bodyPr wrap="square" rtlCol="0">
            <a:spAutoFit/>
          </a:bodyPr>
          <a:lstStyle/>
          <a:p>
            <a:r>
              <a:rPr lang="fr-BE" sz="1400" dirty="0"/>
              <a:t>la Valle de los </a:t>
            </a:r>
            <a:r>
              <a:rPr lang="fr-BE" sz="1400" dirty="0" err="1"/>
              <a:t>Caídos</a:t>
            </a:r>
            <a:r>
              <a:rPr lang="fr-BE" sz="1400" dirty="0"/>
              <a:t> (littéralement “Vallée de ceux qui sont tombés”), </a:t>
            </a:r>
            <a:r>
              <a:rPr lang="fr-BE" sz="1400" dirty="0" smtClean="0"/>
              <a:t>est située </a:t>
            </a:r>
            <a:r>
              <a:rPr lang="fr-BE" sz="1400" dirty="0"/>
              <a:t>à 9 kilomètres de l'Escurial</a:t>
            </a:r>
            <a:r>
              <a:rPr lang="fr-BE" sz="1400" dirty="0" smtClean="0"/>
              <a:t>.</a:t>
            </a:r>
            <a:endParaRPr lang="fr-BE" sz="1400" dirty="0"/>
          </a:p>
        </p:txBody>
      </p:sp>
      <p:sp>
        <p:nvSpPr>
          <p:cNvPr id="8" name="ZoneTexte 7"/>
          <p:cNvSpPr txBox="1"/>
          <p:nvPr/>
        </p:nvSpPr>
        <p:spPr>
          <a:xfrm>
            <a:off x="404664" y="4860032"/>
            <a:ext cx="1763368" cy="307777"/>
          </a:xfrm>
          <a:prstGeom prst="rect">
            <a:avLst/>
          </a:prstGeom>
          <a:noFill/>
        </p:spPr>
        <p:txBody>
          <a:bodyPr wrap="none" rtlCol="0">
            <a:spAutoFit/>
          </a:bodyPr>
          <a:lstStyle/>
          <a:p>
            <a:r>
              <a:rPr lang="fr-BE" sz="1400" b="1" i="1" dirty="0" smtClean="0"/>
              <a:t>La </a:t>
            </a:r>
            <a:r>
              <a:rPr lang="fr-BE" sz="1400" b="1" i="1" dirty="0"/>
              <a:t>Valle de los </a:t>
            </a:r>
            <a:r>
              <a:rPr lang="fr-BE" sz="1400" b="1" i="1" dirty="0" err="1"/>
              <a:t>Caídos</a:t>
            </a:r>
            <a:endParaRPr lang="fr-BE" sz="1400" b="1" i="1"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195" y="5193953"/>
            <a:ext cx="3332989" cy="2499742"/>
          </a:xfrm>
          <a:prstGeom prst="rect">
            <a:avLst/>
          </a:prstGeom>
        </p:spPr>
      </p:pic>
    </p:spTree>
    <p:extLst>
      <p:ext uri="{BB962C8B-B14F-4D97-AF65-F5344CB8AC3E}">
        <p14:creationId xmlns:p14="http://schemas.microsoft.com/office/powerpoint/2010/main" val="142827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152" y="395537"/>
            <a:ext cx="6172200" cy="1224136"/>
          </a:xfrm>
        </p:spPr>
        <p:txBody>
          <a:bodyPr>
            <a:normAutofit/>
          </a:bodyPr>
          <a:lstStyle/>
          <a:p>
            <a:pPr marL="0" indent="0">
              <a:buNone/>
            </a:pPr>
            <a:r>
              <a:rPr lang="fr-BE" sz="1400" dirty="0"/>
              <a:t>L'Abbaye bénédictine de la Valle de los </a:t>
            </a:r>
            <a:r>
              <a:rPr lang="fr-BE" sz="1400" dirty="0" err="1"/>
              <a:t>Caídos</a:t>
            </a:r>
            <a:r>
              <a:rPr lang="fr-BE" sz="1400" dirty="0"/>
              <a:t> est un immense monument construit entre 1940 et 1959 pour rendre hommage aux Espagnols morts pendant la Guerre Civile espagnole. Il s’agit d’une impressionnante basilique creusée dans la roche couronnée d’une impressionnante croix de plus de 100 mètres de haut, visible à 40 kilomètres de distance. </a:t>
            </a:r>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42</a:t>
            </a:fld>
            <a:endParaRPr lang="fr-BE"/>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80" y="1907704"/>
            <a:ext cx="5803354" cy="2282893"/>
          </a:xfrm>
          <a:prstGeom prst="rect">
            <a:avLst/>
          </a:prstGeom>
        </p:spPr>
      </p:pic>
      <p:sp>
        <p:nvSpPr>
          <p:cNvPr id="6" name="ZoneTexte 5"/>
          <p:cNvSpPr txBox="1"/>
          <p:nvPr/>
        </p:nvSpPr>
        <p:spPr>
          <a:xfrm>
            <a:off x="404664" y="4355976"/>
            <a:ext cx="5947370" cy="2677656"/>
          </a:xfrm>
          <a:prstGeom prst="rect">
            <a:avLst/>
          </a:prstGeom>
          <a:noFill/>
        </p:spPr>
        <p:txBody>
          <a:bodyPr wrap="square" rtlCol="0">
            <a:spAutoFit/>
          </a:bodyPr>
          <a:lstStyle/>
          <a:p>
            <a:r>
              <a:rPr lang="fr-BE" sz="1400" dirty="0"/>
              <a:t>À l'intérieur de cette construction colossale se trouvent les tombes de Francisco Franco (qui a ordonné sa construction), José Antonio Primo de Rivera et 33 872 combattants issus des deux camps.</a:t>
            </a:r>
          </a:p>
          <a:p>
            <a:r>
              <a:rPr lang="fr-BE" sz="1400" dirty="0"/>
              <a:t>Ce extrêmement controversé, où </a:t>
            </a:r>
            <a:r>
              <a:rPr lang="fr-BE" sz="1400" dirty="0">
                <a:hlinkClick r:id="rId3"/>
              </a:rPr>
              <a:t>le général Franco</a:t>
            </a:r>
            <a:r>
              <a:rPr lang="fr-BE" sz="1400" dirty="0"/>
              <a:t> (1892-1975) est enterré depuis quarante-et-un ans, à 50 kilomètres de Madrid. Et un fait unique en Europe: ce dictateur-là possède une sépulture publique. Or, en application d’une loi visant à mieux honorer la mémoire de ses victimes, le congrès des députés espagnol a demandé  d’exhumer ses restes. Les parlementaires voudraient également que les restes de </a:t>
            </a:r>
            <a:r>
              <a:rPr lang="fr-BE" sz="1400" dirty="0">
                <a:hlinkClick r:id="rId4"/>
              </a:rPr>
              <a:t>José Antonio Primo de Rivera, le fondateur en 1933 de la formation fascisante la Phalange espagnole</a:t>
            </a:r>
            <a:r>
              <a:rPr lang="fr-BE" sz="1400" dirty="0"/>
              <a:t>, soient transférés de la basilique à un endroit plus discret du site.</a:t>
            </a:r>
          </a:p>
          <a:p>
            <a:endParaRPr lang="fr-BE" sz="1400" dirty="0"/>
          </a:p>
        </p:txBody>
      </p:sp>
    </p:spTree>
    <p:extLst>
      <p:ext uri="{BB962C8B-B14F-4D97-AF65-F5344CB8AC3E}">
        <p14:creationId xmlns:p14="http://schemas.microsoft.com/office/powerpoint/2010/main" val="167951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2736" y="366184"/>
            <a:ext cx="4536504" cy="677424"/>
          </a:xfrm>
        </p:spPr>
        <p:txBody>
          <a:bodyPr>
            <a:normAutofit/>
          </a:bodyPr>
          <a:lstStyle/>
          <a:p>
            <a:r>
              <a:rPr lang="fr-BE" sz="1600" dirty="0" smtClean="0">
                <a:effectLst>
                  <a:outerShdw blurRad="38100" dist="38100" dir="2700000" algn="tl">
                    <a:srgbClr val="000000">
                      <a:alpha val="43137"/>
                    </a:srgbClr>
                  </a:outerShdw>
                </a:effectLst>
              </a:rPr>
              <a:t>RESUME DU PROGRAMME</a:t>
            </a:r>
            <a:endParaRPr lang="fr-BE" sz="16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42900" y="899592"/>
            <a:ext cx="6326460" cy="7056784"/>
          </a:xfrm>
        </p:spPr>
        <p:txBody>
          <a:bodyPr>
            <a:normAutofit fontScale="85000" lnSpcReduction="20000"/>
          </a:bodyPr>
          <a:lstStyle/>
          <a:p>
            <a:pPr marL="0" indent="0">
              <a:buNone/>
            </a:pPr>
            <a:endParaRPr lang="fr-BE" sz="1200" dirty="0" smtClean="0"/>
          </a:p>
          <a:p>
            <a:pPr marL="0" indent="0">
              <a:buNone/>
            </a:pPr>
            <a:r>
              <a:rPr lang="fr-BE" sz="1200" dirty="0" smtClean="0"/>
              <a:t>1</a:t>
            </a:r>
            <a:r>
              <a:rPr lang="fr-BE" sz="1200" baseline="30000" dirty="0" smtClean="0"/>
              <a:t>ER</a:t>
            </a:r>
            <a:r>
              <a:rPr lang="fr-BE" sz="1200" dirty="0" smtClean="0"/>
              <a:t> </a:t>
            </a:r>
            <a:r>
              <a:rPr lang="fr-BE" sz="1200" dirty="0"/>
              <a:t>JOUR :    </a:t>
            </a:r>
            <a:r>
              <a:rPr lang="fr-BE" sz="1200" b="1" dirty="0" smtClean="0"/>
              <a:t>21/09  </a:t>
            </a:r>
            <a:r>
              <a:rPr lang="fr-BE" sz="1200" b="1" dirty="0"/>
              <a:t>BRUXELLES –  </a:t>
            </a:r>
            <a:r>
              <a:rPr lang="fr-BE" sz="1200" b="1" dirty="0" smtClean="0"/>
              <a:t>MADRID</a:t>
            </a:r>
            <a:endParaRPr lang="fr-BE" sz="1200" b="1" dirty="0"/>
          </a:p>
          <a:p>
            <a:pPr marL="0" indent="0">
              <a:buNone/>
            </a:pPr>
            <a:r>
              <a:rPr lang="fr-BE" sz="1200" dirty="0" smtClean="0"/>
              <a:t> </a:t>
            </a:r>
            <a:r>
              <a:rPr lang="fr-BE" sz="1200" dirty="0"/>
              <a:t>- 07h30  Rendez-vous à l'aéroport de Bruxelles à Zaventem,  et vol vers Madrid à 09h25. </a:t>
            </a:r>
          </a:p>
          <a:p>
            <a:pPr marL="0" indent="0">
              <a:buNone/>
            </a:pPr>
            <a:r>
              <a:rPr lang="fr-BE" sz="1200" dirty="0"/>
              <a:t>- 11h50 </a:t>
            </a:r>
            <a:r>
              <a:rPr lang="fr-BE" sz="1200" dirty="0" smtClean="0"/>
              <a:t>  </a:t>
            </a:r>
            <a:r>
              <a:rPr lang="fr-BE" sz="1200" dirty="0"/>
              <a:t>Arrivée à l'aéroport de Madrid à 11h50  </a:t>
            </a:r>
          </a:p>
          <a:p>
            <a:pPr marL="0" indent="0">
              <a:buNone/>
            </a:pPr>
            <a:r>
              <a:rPr lang="fr-BE" sz="1200" dirty="0"/>
              <a:t>- 13h00  Arrivée l’hôtel </a:t>
            </a:r>
            <a:r>
              <a:rPr lang="fr-BE" sz="1200" dirty="0" err="1"/>
              <a:t>Emperador</a:t>
            </a:r>
            <a:r>
              <a:rPr lang="fr-BE" sz="1200" baseline="30000" dirty="0"/>
              <a:t>****  </a:t>
            </a:r>
            <a:r>
              <a:rPr lang="fr-BE" sz="1200" dirty="0"/>
              <a:t>Répartition des chambres.</a:t>
            </a:r>
          </a:p>
          <a:p>
            <a:pPr marL="0" indent="0">
              <a:buNone/>
            </a:pPr>
            <a:r>
              <a:rPr lang="fr-BE" sz="1200" dirty="0"/>
              <a:t>- 13h15  Départ vers le restaurant situé à la Plazza de Oriente face au Palais Royal.</a:t>
            </a:r>
          </a:p>
          <a:p>
            <a:pPr marL="0" indent="0">
              <a:buNone/>
            </a:pPr>
            <a:r>
              <a:rPr lang="fr-BE" sz="1200" dirty="0"/>
              <a:t>- 13h30  Déjeuner au Restaurant « </a:t>
            </a:r>
            <a:r>
              <a:rPr lang="fr-BE" sz="1200" i="1" dirty="0"/>
              <a:t>La </a:t>
            </a:r>
            <a:r>
              <a:rPr lang="fr-BE" sz="1200" i="1" dirty="0" err="1"/>
              <a:t>Lonja</a:t>
            </a:r>
            <a:r>
              <a:rPr lang="fr-BE" sz="1200" i="1" dirty="0"/>
              <a:t> Del Mar »</a:t>
            </a:r>
          </a:p>
          <a:p>
            <a:pPr marL="0" indent="0">
              <a:buNone/>
            </a:pPr>
            <a:r>
              <a:rPr lang="fr-BE" sz="1200" dirty="0"/>
              <a:t>- 15h10  Visite guidée du Palais Royal</a:t>
            </a:r>
          </a:p>
          <a:p>
            <a:pPr marL="0" indent="0">
              <a:buNone/>
            </a:pPr>
            <a:r>
              <a:rPr lang="fr-BE" sz="1200" dirty="0"/>
              <a:t>- 18h00 </a:t>
            </a:r>
            <a:r>
              <a:rPr lang="fr-BE" sz="1200" dirty="0" smtClean="0"/>
              <a:t> Retour </a:t>
            </a:r>
            <a:r>
              <a:rPr lang="fr-BE" sz="1200" dirty="0"/>
              <a:t>à l’hôtel </a:t>
            </a:r>
            <a:r>
              <a:rPr lang="fr-BE" sz="1200" dirty="0" err="1"/>
              <a:t>Emperador</a:t>
            </a:r>
            <a:r>
              <a:rPr lang="fr-BE" sz="1200" baseline="30000" dirty="0"/>
              <a:t>**** </a:t>
            </a:r>
            <a:r>
              <a:rPr lang="fr-BE" sz="1200" dirty="0"/>
              <a:t>et dîner </a:t>
            </a:r>
            <a:endParaRPr lang="fr-BE" sz="1200" dirty="0" smtClean="0"/>
          </a:p>
          <a:p>
            <a:pPr marL="0" indent="0">
              <a:buNone/>
            </a:pPr>
            <a:endParaRPr lang="fr-BE" sz="1200" dirty="0" smtClean="0"/>
          </a:p>
          <a:p>
            <a:pPr marL="0" indent="0">
              <a:buNone/>
            </a:pPr>
            <a:r>
              <a:rPr lang="fr-BE" sz="1200" dirty="0" smtClean="0"/>
              <a:t>2</a:t>
            </a:r>
            <a:r>
              <a:rPr lang="fr-BE" sz="1200" baseline="30000" dirty="0" smtClean="0"/>
              <a:t>ème</a:t>
            </a:r>
            <a:r>
              <a:rPr lang="fr-BE" sz="1200" dirty="0" smtClean="0"/>
              <a:t> </a:t>
            </a:r>
            <a:r>
              <a:rPr lang="fr-BE" sz="1200" dirty="0"/>
              <a:t>JOUR :   </a:t>
            </a:r>
            <a:r>
              <a:rPr lang="fr-BE" sz="1200" b="1" dirty="0" smtClean="0"/>
              <a:t>22/09  MADRID</a:t>
            </a:r>
          </a:p>
          <a:p>
            <a:pPr marL="0" indent="0">
              <a:buNone/>
            </a:pPr>
            <a:r>
              <a:rPr lang="fr-BE" sz="1200" dirty="0"/>
              <a:t> - 09h00  Départ pour la promenade guidée dans le centre historique de la ville : Le Quartier </a:t>
            </a:r>
            <a:r>
              <a:rPr lang="fr-BE" sz="1200" dirty="0" smtClean="0"/>
              <a:t>des </a:t>
            </a:r>
            <a:r>
              <a:rPr lang="fr-BE" sz="1200" dirty="0" err="1" smtClean="0"/>
              <a:t>Ausburghs</a:t>
            </a:r>
            <a:r>
              <a:rPr lang="fr-BE" sz="1200" dirty="0" smtClean="0"/>
              <a:t> </a:t>
            </a:r>
            <a:r>
              <a:rPr lang="fr-BE" sz="1200" dirty="0"/>
              <a:t>– La </a:t>
            </a:r>
            <a:r>
              <a:rPr lang="fr-BE" sz="1200" dirty="0" smtClean="0"/>
              <a:t>Plaza</a:t>
            </a:r>
          </a:p>
          <a:p>
            <a:pPr marL="0" indent="0">
              <a:buNone/>
            </a:pPr>
            <a:r>
              <a:rPr lang="fr-BE" sz="1200" dirty="0"/>
              <a:t> </a:t>
            </a:r>
            <a:r>
              <a:rPr lang="fr-BE" sz="1200" dirty="0" smtClean="0"/>
              <a:t>                 Mayor </a:t>
            </a:r>
            <a:r>
              <a:rPr lang="fr-BE" sz="1200" dirty="0"/>
              <a:t>– L’Eglise de San Miguel - La Plaza de la Villa – La </a:t>
            </a:r>
            <a:r>
              <a:rPr lang="fr-BE" sz="1200" dirty="0" err="1"/>
              <a:t>Plazuela</a:t>
            </a:r>
            <a:r>
              <a:rPr lang="fr-BE" sz="1200" dirty="0"/>
              <a:t> </a:t>
            </a:r>
            <a:r>
              <a:rPr lang="fr-BE" sz="1200" dirty="0" err="1"/>
              <a:t>del</a:t>
            </a:r>
            <a:r>
              <a:rPr lang="fr-BE" sz="1200" dirty="0"/>
              <a:t> </a:t>
            </a:r>
            <a:r>
              <a:rPr lang="fr-BE" sz="1200" dirty="0" smtClean="0"/>
              <a:t>Cordon </a:t>
            </a:r>
            <a:r>
              <a:rPr lang="fr-BE" sz="1200" dirty="0"/>
              <a:t>– La </a:t>
            </a:r>
            <a:r>
              <a:rPr lang="fr-BE" sz="1200" dirty="0" err="1"/>
              <a:t>Capilla</a:t>
            </a:r>
            <a:r>
              <a:rPr lang="fr-BE" sz="1200" dirty="0"/>
              <a:t> Del </a:t>
            </a:r>
            <a:r>
              <a:rPr lang="fr-BE" sz="1200" dirty="0" smtClean="0"/>
              <a:t>Obispo </a:t>
            </a:r>
          </a:p>
          <a:p>
            <a:pPr marL="0" indent="0">
              <a:buNone/>
            </a:pPr>
            <a:r>
              <a:rPr lang="fr-BE" sz="1200" dirty="0"/>
              <a:t> </a:t>
            </a:r>
            <a:r>
              <a:rPr lang="fr-BE" sz="1200" dirty="0" smtClean="0"/>
              <a:t>                 La </a:t>
            </a:r>
            <a:r>
              <a:rPr lang="fr-BE" sz="1200" dirty="0"/>
              <a:t>Basilique de San Francisco el Grande.</a:t>
            </a:r>
          </a:p>
          <a:p>
            <a:pPr marL="0" indent="0">
              <a:buNone/>
            </a:pPr>
            <a:r>
              <a:rPr lang="fr-BE" sz="1200" dirty="0"/>
              <a:t>- </a:t>
            </a:r>
            <a:r>
              <a:rPr lang="fr-BE" sz="1200" dirty="0" smtClean="0"/>
              <a:t>13h00  Déjeuner  </a:t>
            </a:r>
            <a:r>
              <a:rPr lang="fr-BE" sz="1200" dirty="0"/>
              <a:t>au Restaurant « </a:t>
            </a:r>
            <a:r>
              <a:rPr lang="fr-BE" sz="1200" i="1" dirty="0"/>
              <a:t>Los </a:t>
            </a:r>
            <a:r>
              <a:rPr lang="fr-BE" sz="1200" i="1" dirty="0" err="1"/>
              <a:t>Galayos</a:t>
            </a:r>
            <a:r>
              <a:rPr lang="fr-BE" sz="1200" i="1" dirty="0"/>
              <a:t> ».</a:t>
            </a:r>
            <a:endParaRPr lang="fr-BE" sz="1200" dirty="0"/>
          </a:p>
          <a:p>
            <a:pPr marL="0" indent="0">
              <a:buNone/>
            </a:pPr>
            <a:r>
              <a:rPr lang="fr-BE" sz="1200" dirty="0" smtClean="0"/>
              <a:t>- 15h00  Visite </a:t>
            </a:r>
            <a:r>
              <a:rPr lang="fr-BE" sz="1200" dirty="0"/>
              <a:t>guidée  du Musée Centro de Arte Reina Sofia axée sur les peintres : Miró – Dali –Tapies </a:t>
            </a:r>
            <a:r>
              <a:rPr lang="fr-BE" sz="1200" dirty="0" smtClean="0"/>
              <a:t>et Picasso avec</a:t>
            </a:r>
          </a:p>
          <a:p>
            <a:pPr marL="0" indent="0">
              <a:buNone/>
            </a:pPr>
            <a:r>
              <a:rPr lang="fr-BE" sz="1200" dirty="0"/>
              <a:t> </a:t>
            </a:r>
            <a:r>
              <a:rPr lang="fr-BE" sz="1200" dirty="0" smtClean="0"/>
              <a:t>                 son </a:t>
            </a:r>
            <a:r>
              <a:rPr lang="fr-BE" sz="1200" dirty="0"/>
              <a:t>fameux Guernica. </a:t>
            </a:r>
          </a:p>
          <a:p>
            <a:pPr marL="0" indent="0">
              <a:buNone/>
            </a:pPr>
            <a:r>
              <a:rPr lang="fr-BE" sz="1200" dirty="0"/>
              <a:t>-  18h00  Retour à l’hôtel  </a:t>
            </a:r>
            <a:r>
              <a:rPr lang="fr-BE" sz="1200" dirty="0" err="1"/>
              <a:t>Emperador</a:t>
            </a:r>
            <a:r>
              <a:rPr lang="fr-BE" sz="1200" dirty="0"/>
              <a:t>**** et dîner</a:t>
            </a:r>
          </a:p>
          <a:p>
            <a:pPr marL="0" indent="0" defTabSz="901700">
              <a:buNone/>
            </a:pPr>
            <a:endParaRPr lang="fr-BE" sz="1200" dirty="0" smtClean="0"/>
          </a:p>
          <a:p>
            <a:pPr marL="0" indent="0" defTabSz="901700">
              <a:buNone/>
            </a:pPr>
            <a:r>
              <a:rPr lang="fr-BE" sz="1200" dirty="0" smtClean="0"/>
              <a:t>3</a:t>
            </a:r>
            <a:r>
              <a:rPr lang="fr-BE" sz="1200" baseline="30000" dirty="0" smtClean="0"/>
              <a:t>ème</a:t>
            </a:r>
            <a:r>
              <a:rPr lang="fr-BE" sz="1200" dirty="0" smtClean="0"/>
              <a:t> </a:t>
            </a:r>
            <a:r>
              <a:rPr lang="fr-BE" sz="1200" dirty="0"/>
              <a:t>JOUR :   </a:t>
            </a:r>
            <a:r>
              <a:rPr lang="fr-BE" sz="1200" b="1" dirty="0" smtClean="0"/>
              <a:t>23/09  MADRID</a:t>
            </a:r>
          </a:p>
          <a:p>
            <a:pPr marL="0" indent="0">
              <a:buNone/>
            </a:pPr>
            <a:r>
              <a:rPr lang="fr-BE" sz="1200" dirty="0" smtClean="0"/>
              <a:t>- 09h00  Départ </a:t>
            </a:r>
            <a:r>
              <a:rPr lang="fr-BE" sz="1200" dirty="0"/>
              <a:t>de l’hôtel  pour  la  visite guidée  de la ville d’Aranjuez, visitant son fameux Palais  </a:t>
            </a:r>
            <a:r>
              <a:rPr lang="fr-BE" sz="1200" dirty="0" smtClean="0"/>
              <a:t>Royal</a:t>
            </a:r>
            <a:r>
              <a:rPr lang="fr-BE" sz="1200" dirty="0"/>
              <a:t>, relevant </a:t>
            </a:r>
            <a:r>
              <a:rPr lang="fr-BE" sz="1200" dirty="0" smtClean="0"/>
              <a:t>Salon</a:t>
            </a:r>
          </a:p>
          <a:p>
            <a:pPr marL="0" indent="0">
              <a:buNone/>
            </a:pPr>
            <a:r>
              <a:rPr lang="fr-BE" sz="1200" dirty="0" smtClean="0"/>
              <a:t>                 du </a:t>
            </a:r>
            <a:r>
              <a:rPr lang="fr-BE" sz="1200" dirty="0"/>
              <a:t>Trône et Salon de Porcelaine, ainsi que ses magnifiques jardins et </a:t>
            </a:r>
            <a:r>
              <a:rPr lang="fr-BE" sz="1200" dirty="0" smtClean="0"/>
              <a:t>parterre</a:t>
            </a:r>
            <a:r>
              <a:rPr lang="fr-BE" sz="1200" dirty="0"/>
              <a:t>.</a:t>
            </a:r>
          </a:p>
          <a:p>
            <a:pPr marL="0" indent="0">
              <a:buNone/>
            </a:pPr>
            <a:r>
              <a:rPr lang="fr-BE" sz="1200" dirty="0"/>
              <a:t>-  12h30  Retour vers Madrid.</a:t>
            </a:r>
          </a:p>
          <a:p>
            <a:pPr marL="0" indent="0">
              <a:buNone/>
            </a:pPr>
            <a:r>
              <a:rPr lang="fr-BE" sz="1200" dirty="0"/>
              <a:t>-  13h30  Déjeuner au restaurant « </a:t>
            </a:r>
            <a:r>
              <a:rPr lang="fr-BE" sz="1200" i="1" dirty="0" err="1"/>
              <a:t>Fuente</a:t>
            </a:r>
            <a:r>
              <a:rPr lang="fr-BE" sz="1200" i="1" dirty="0"/>
              <a:t> de la </a:t>
            </a:r>
            <a:r>
              <a:rPr lang="fr-BE" sz="1200" i="1" dirty="0" err="1"/>
              <a:t>Fama</a:t>
            </a:r>
            <a:r>
              <a:rPr lang="fr-BE" sz="1200" i="1" dirty="0"/>
              <a:t> ».</a:t>
            </a:r>
            <a:endParaRPr lang="fr-BE" sz="1200" dirty="0"/>
          </a:p>
          <a:p>
            <a:pPr marL="0" indent="0">
              <a:buNone/>
            </a:pPr>
            <a:r>
              <a:rPr lang="fr-BE" sz="1200" dirty="0"/>
              <a:t>-  15h30  Départ pour le Musée du Prado. Visite guidée du Prado axée sur la trilogie des </a:t>
            </a:r>
            <a:r>
              <a:rPr lang="fr-BE" sz="1200" dirty="0" smtClean="0"/>
              <a:t>peintres Espagnols </a:t>
            </a:r>
            <a:r>
              <a:rPr lang="fr-BE" sz="1200" dirty="0"/>
              <a:t>: </a:t>
            </a:r>
            <a:endParaRPr lang="fr-BE" sz="1200" dirty="0" smtClean="0"/>
          </a:p>
          <a:p>
            <a:pPr marL="0" indent="0">
              <a:buNone/>
            </a:pPr>
            <a:r>
              <a:rPr lang="fr-BE" sz="1200" dirty="0"/>
              <a:t> </a:t>
            </a:r>
            <a:r>
              <a:rPr lang="fr-BE" sz="1200" dirty="0" smtClean="0"/>
              <a:t>                Goya </a:t>
            </a:r>
            <a:r>
              <a:rPr lang="fr-BE" sz="1200" dirty="0"/>
              <a:t>– </a:t>
            </a:r>
            <a:r>
              <a:rPr lang="fr-BE" sz="1200" dirty="0" err="1"/>
              <a:t>Véláquez</a:t>
            </a:r>
            <a:r>
              <a:rPr lang="fr-BE" sz="1200" dirty="0"/>
              <a:t>  - El Greco – Murillo. </a:t>
            </a:r>
          </a:p>
          <a:p>
            <a:pPr marL="0" indent="0">
              <a:buNone/>
            </a:pPr>
            <a:r>
              <a:rPr lang="fr-BE" sz="1200" dirty="0" smtClean="0"/>
              <a:t>-  18h00  Retour </a:t>
            </a:r>
            <a:r>
              <a:rPr lang="fr-BE" sz="1200" dirty="0"/>
              <a:t>à l’hôtel  </a:t>
            </a:r>
            <a:r>
              <a:rPr lang="fr-BE" sz="1200" dirty="0" err="1"/>
              <a:t>Emperador</a:t>
            </a:r>
            <a:r>
              <a:rPr lang="fr-BE" sz="1200" dirty="0"/>
              <a:t>**** et dîner</a:t>
            </a:r>
          </a:p>
          <a:p>
            <a:pPr marL="0" indent="0" defTabSz="901700">
              <a:buNone/>
            </a:pPr>
            <a:endParaRPr lang="fr-BE" sz="1200" dirty="0" smtClean="0"/>
          </a:p>
          <a:p>
            <a:pPr marL="0" indent="0">
              <a:buNone/>
            </a:pPr>
            <a:r>
              <a:rPr lang="fr-BE" sz="1200" dirty="0" smtClean="0"/>
              <a:t>4</a:t>
            </a:r>
            <a:r>
              <a:rPr lang="fr-BE" sz="1200" baseline="30000" dirty="0" smtClean="0"/>
              <a:t>ème</a:t>
            </a:r>
            <a:r>
              <a:rPr lang="fr-BE" sz="1200" dirty="0" smtClean="0"/>
              <a:t> </a:t>
            </a:r>
            <a:r>
              <a:rPr lang="fr-BE" sz="1200" dirty="0"/>
              <a:t>JOUR :   </a:t>
            </a:r>
            <a:r>
              <a:rPr lang="fr-BE" sz="1200" b="1" dirty="0" smtClean="0"/>
              <a:t>24/09  MADRID </a:t>
            </a:r>
            <a:r>
              <a:rPr lang="fr-BE" sz="1200" b="1" dirty="0"/>
              <a:t>- </a:t>
            </a:r>
            <a:r>
              <a:rPr lang="fr-BE" sz="1200" b="1" dirty="0" smtClean="0"/>
              <a:t>TOLEDE</a:t>
            </a:r>
            <a:endParaRPr lang="fr-BE" sz="1200" b="1" dirty="0"/>
          </a:p>
          <a:p>
            <a:pPr marL="171450" indent="-171450" defTabSz="627063">
              <a:buFontTx/>
              <a:buChar char="-"/>
            </a:pPr>
            <a:r>
              <a:rPr lang="fr-BE" sz="1200" dirty="0"/>
              <a:t>09h00  Départ du car pour l’excursion à Tolède. </a:t>
            </a:r>
            <a:r>
              <a:rPr lang="fr-BE" sz="1200" dirty="0" smtClean="0"/>
              <a:t>Visite  </a:t>
            </a:r>
            <a:r>
              <a:rPr lang="fr-BE" sz="1200" dirty="0"/>
              <a:t>guidée  de la Cathédrale – l’Eglise de Santo Tomé – le Quartier Juif </a:t>
            </a:r>
            <a:r>
              <a:rPr lang="fr-BE" sz="1200" dirty="0" smtClean="0"/>
              <a:t> Synagogue </a:t>
            </a:r>
            <a:r>
              <a:rPr lang="fr-BE" sz="1200" dirty="0"/>
              <a:t>de </a:t>
            </a:r>
            <a:r>
              <a:rPr lang="fr-BE" sz="1200" dirty="0" smtClean="0"/>
              <a:t>Santa </a:t>
            </a:r>
            <a:r>
              <a:rPr lang="fr-BE" sz="1200" dirty="0"/>
              <a:t>Maria la Blanca </a:t>
            </a:r>
            <a:r>
              <a:rPr lang="fr-BE" sz="1200" dirty="0" smtClean="0"/>
              <a:t>- Le </a:t>
            </a:r>
            <a:r>
              <a:rPr lang="fr-BE" sz="1200" dirty="0"/>
              <a:t>Monastère de San Juan de los </a:t>
            </a:r>
            <a:r>
              <a:rPr lang="fr-BE" sz="1200" dirty="0" smtClean="0"/>
              <a:t>Reyes</a:t>
            </a:r>
          </a:p>
          <a:p>
            <a:pPr marL="0" indent="0" defTabSz="627063">
              <a:buNone/>
            </a:pPr>
            <a:r>
              <a:rPr lang="fr-BE" sz="1200" dirty="0" smtClean="0"/>
              <a:t>-     13h30  Déjeuner </a:t>
            </a:r>
            <a:r>
              <a:rPr lang="fr-BE" sz="1200" dirty="0"/>
              <a:t>au restaurant « El </a:t>
            </a:r>
            <a:r>
              <a:rPr lang="fr-BE" sz="1200" dirty="0" err="1"/>
              <a:t>Cardenal</a:t>
            </a:r>
            <a:r>
              <a:rPr lang="fr-BE" sz="1200" dirty="0"/>
              <a:t> »  </a:t>
            </a:r>
          </a:p>
          <a:p>
            <a:pPr marL="0" indent="0" defTabSz="901700">
              <a:buNone/>
            </a:pPr>
            <a:r>
              <a:rPr lang="fr-BE" sz="1200" dirty="0"/>
              <a:t>-    </a:t>
            </a:r>
            <a:r>
              <a:rPr lang="fr-BE" sz="1200" dirty="0" smtClean="0"/>
              <a:t> 17h00  Retour </a:t>
            </a:r>
            <a:r>
              <a:rPr lang="fr-BE" sz="1200" dirty="0"/>
              <a:t>vers Madrid à l’hôtel  </a:t>
            </a:r>
            <a:r>
              <a:rPr lang="fr-BE" sz="1200" dirty="0" err="1"/>
              <a:t>Emperador</a:t>
            </a:r>
            <a:r>
              <a:rPr lang="fr-BE" sz="1200" dirty="0"/>
              <a:t>**** et dîner</a:t>
            </a:r>
          </a:p>
          <a:p>
            <a:pPr marL="0" indent="0">
              <a:buNone/>
            </a:pPr>
            <a:endParaRPr lang="fr-BE" sz="1200" dirty="0" smtClean="0"/>
          </a:p>
          <a:p>
            <a:pPr marL="0" indent="0">
              <a:buNone/>
            </a:pPr>
            <a:r>
              <a:rPr lang="fr-BE" sz="1200" dirty="0" smtClean="0"/>
              <a:t>5</a:t>
            </a:r>
            <a:r>
              <a:rPr lang="fr-BE" sz="1200" baseline="30000" dirty="0" smtClean="0"/>
              <a:t>ème</a:t>
            </a:r>
            <a:r>
              <a:rPr lang="fr-BE" sz="1200" dirty="0" smtClean="0"/>
              <a:t> </a:t>
            </a:r>
            <a:r>
              <a:rPr lang="fr-BE" sz="1200" dirty="0"/>
              <a:t>JOUR : </a:t>
            </a:r>
            <a:r>
              <a:rPr lang="fr-BE" sz="1200" b="1" dirty="0" smtClean="0"/>
              <a:t>25/09  MADRID – BRUXELLES5</a:t>
            </a:r>
          </a:p>
          <a:p>
            <a:pPr marL="171450" indent="-171450" defTabSz="627063">
              <a:buFontTx/>
              <a:buChar char="-"/>
            </a:pPr>
            <a:r>
              <a:rPr lang="fr-BE" sz="1200" dirty="0"/>
              <a:t>09h00  Départ du car pour la visite  de l’El Escorial et de son Monastère. </a:t>
            </a:r>
          </a:p>
          <a:p>
            <a:pPr marL="0" indent="0" defTabSz="627063">
              <a:buNone/>
            </a:pPr>
            <a:r>
              <a:rPr lang="fr-BE" sz="1200" dirty="0"/>
              <a:t>                   Visite  de la Valle de Los </a:t>
            </a:r>
            <a:r>
              <a:rPr lang="fr-BE" sz="1200" dirty="0" err="1"/>
              <a:t>Caidos</a:t>
            </a:r>
            <a:r>
              <a:rPr lang="fr-BE" sz="1200" dirty="0"/>
              <a:t> avec sa Basilique creusée dans le rocher de la Sierra de </a:t>
            </a:r>
          </a:p>
          <a:p>
            <a:pPr marL="0" indent="0" defTabSz="627063">
              <a:buNone/>
            </a:pPr>
            <a:r>
              <a:rPr lang="fr-BE" sz="1200" dirty="0"/>
              <a:t>                   Guadarrama</a:t>
            </a:r>
          </a:p>
          <a:p>
            <a:pPr marL="0" indent="0" defTabSz="627063">
              <a:buNone/>
            </a:pPr>
            <a:r>
              <a:rPr lang="fr-BE" sz="1200" dirty="0"/>
              <a:t>-    11h35  Visite guidée du Monastère de El Escorial	</a:t>
            </a:r>
          </a:p>
          <a:p>
            <a:pPr marL="0" indent="0" defTabSz="901700">
              <a:buNone/>
            </a:pPr>
            <a:r>
              <a:rPr lang="fr-BE" sz="1200" dirty="0"/>
              <a:t>-    13h30  Déjeuner au restaurant « La Cueva »  à l’Escorial.</a:t>
            </a:r>
          </a:p>
          <a:p>
            <a:pPr marL="0" indent="0" defTabSz="901700">
              <a:buNone/>
            </a:pPr>
            <a:r>
              <a:rPr lang="fr-BE" sz="1200" dirty="0"/>
              <a:t>                   Temps libre pour se détendre à l’Escorial ou à Madrid.</a:t>
            </a:r>
          </a:p>
          <a:p>
            <a:pPr marL="0" indent="0" defTabSz="901700">
              <a:buNone/>
            </a:pPr>
            <a:r>
              <a:rPr lang="fr-BE" sz="1200" dirty="0"/>
              <a:t>                    Départ pour l’aéroport de Madrid.</a:t>
            </a:r>
          </a:p>
          <a:p>
            <a:pPr marL="171450" indent="-171450" defTabSz="627063">
              <a:buFontTx/>
              <a:buChar char="-"/>
            </a:pPr>
            <a:r>
              <a:rPr lang="fr-BE" sz="1200" dirty="0"/>
              <a:t>21h10   Décollage du vol SN 3730. pour Bruxelles</a:t>
            </a:r>
          </a:p>
          <a:p>
            <a:endParaRPr lang="fr-BE" sz="1200" dirty="0"/>
          </a:p>
          <a:p>
            <a:pPr marL="0" indent="0">
              <a:buNone/>
            </a:pPr>
            <a:endParaRPr lang="fr-BE" sz="1200" b="1" dirty="0"/>
          </a:p>
          <a:p>
            <a:endParaRPr lang="fr-BE" sz="12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43</a:t>
            </a:fld>
            <a:endParaRPr lang="fr-BE" dirty="0"/>
          </a:p>
        </p:txBody>
      </p:sp>
    </p:spTree>
    <p:extLst>
      <p:ext uri="{BB962C8B-B14F-4D97-AF65-F5344CB8AC3E}">
        <p14:creationId xmlns:p14="http://schemas.microsoft.com/office/powerpoint/2010/main" val="2830256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152" y="481599"/>
            <a:ext cx="6172200" cy="4666465"/>
          </a:xfrm>
        </p:spPr>
        <p:txBody>
          <a:bodyPr>
            <a:noAutofit/>
          </a:bodyPr>
          <a:lstStyle/>
          <a:p>
            <a:pPr marL="0" indent="0">
              <a:buNone/>
            </a:pPr>
            <a:r>
              <a:rPr lang="fr-BE" sz="1400" dirty="0" smtClean="0"/>
              <a:t>- La </a:t>
            </a:r>
            <a:r>
              <a:rPr lang="fr-BE" sz="1400" dirty="0"/>
              <a:t>cuisine royale, ouverte depuis 2017 au public après une longue restauration. Ce lieu est l'un des plus beaux exemples de cuisines royales. Vaste et comprenant des ustensiles exceptionnellement bien conservés, la cuisine se trouve au premier sous-sol du palais ;</a:t>
            </a:r>
            <a:br>
              <a:rPr lang="fr-BE" sz="1400" dirty="0"/>
            </a:br>
            <a:r>
              <a:rPr lang="fr-BE" sz="1400" dirty="0"/>
              <a:t>- La Pharmacie royale dans laquelle on trouve des plantes médicinales, des ordonnances prescrites à la famille royale, des récipients en céramique...</a:t>
            </a:r>
            <a:br>
              <a:rPr lang="fr-BE" sz="1400" dirty="0"/>
            </a:br>
            <a:r>
              <a:rPr lang="fr-BE" sz="1400" dirty="0"/>
              <a:t>- Le salon </a:t>
            </a:r>
            <a:r>
              <a:rPr lang="fr-BE" sz="1400" dirty="0" err="1"/>
              <a:t>Alabarderos</a:t>
            </a:r>
            <a:r>
              <a:rPr lang="fr-BE" sz="1400" dirty="0"/>
              <a:t>, cette salle de bal qui fut transformée en salle des Gardes par Charles III ;</a:t>
            </a:r>
            <a:br>
              <a:rPr lang="fr-BE" sz="1400" dirty="0"/>
            </a:br>
            <a:endParaRPr lang="fr-BE" sz="1400" dirty="0" smtClean="0"/>
          </a:p>
          <a:p>
            <a:pPr marL="0" indent="0">
              <a:buNone/>
            </a:pPr>
            <a:r>
              <a:rPr lang="fr-BE" sz="1400" dirty="0" smtClean="0"/>
              <a:t>- </a:t>
            </a:r>
            <a:r>
              <a:rPr lang="fr-BE" sz="1400" dirty="0"/>
              <a:t>L'Armurerie royale dans laquelle on retrouve une des plus belles collections du genre au monde avec notamment des armes et des armures utilisées par les rois d'Espagne et d'autres membres de la royauté espagnole depuis le 12e siècle ;</a:t>
            </a:r>
            <a:br>
              <a:rPr lang="fr-BE" sz="1400" dirty="0"/>
            </a:br>
            <a:r>
              <a:rPr lang="fr-BE" sz="1400" dirty="0"/>
              <a:t>- La </a:t>
            </a:r>
            <a:r>
              <a:rPr lang="fr-BE" sz="1400" dirty="0" err="1"/>
              <a:t>Salita</a:t>
            </a:r>
            <a:r>
              <a:rPr lang="fr-BE" sz="1400" dirty="0"/>
              <a:t> </a:t>
            </a:r>
            <a:r>
              <a:rPr lang="fr-BE" sz="1400" dirty="0" err="1"/>
              <a:t>Gasparini</a:t>
            </a:r>
            <a:r>
              <a:rPr lang="fr-BE" sz="1400" dirty="0"/>
              <a:t> et son magnifique décor végétal ;</a:t>
            </a:r>
            <a:br>
              <a:rPr lang="fr-BE" sz="1400" dirty="0"/>
            </a:br>
            <a:r>
              <a:rPr lang="fr-BE" sz="1400" dirty="0"/>
              <a:t>- La galerie de peinture vaut à elle seule le détour. Comprenant environ 70 œuvres de maitres, la plupart espagnols, tels que Velázquez, Goya, Federico </a:t>
            </a:r>
            <a:r>
              <a:rPr lang="fr-BE" sz="1400" dirty="0" err="1"/>
              <a:t>Madrazo</a:t>
            </a:r>
            <a:r>
              <a:rPr lang="fr-BE" sz="1400" dirty="0"/>
              <a:t> Rubens, Greco, Caravage et </a:t>
            </a:r>
            <a:r>
              <a:rPr lang="fr-BE" sz="1400" dirty="0" err="1"/>
              <a:t>Sorolla</a:t>
            </a:r>
            <a:r>
              <a:rPr lang="fr-BE" sz="1400" dirty="0"/>
              <a:t>, elle a été aménagée dans 9 chambres du palais, qui en comprend des dizaines réparties sur 6 étages. Tout comme le </a:t>
            </a:r>
            <a:r>
              <a:rPr lang="fr-BE" sz="1400" u="sng" dirty="0">
                <a:hlinkClick r:id="rId2" tooltip="musée du Prado à Madrid"/>
              </a:rPr>
              <a:t>musée du Prado</a:t>
            </a:r>
            <a:r>
              <a:rPr lang="fr-BE" sz="1400" dirty="0"/>
              <a:t>, elle dispose de trésors artistiques parmi les plus précieux, conservés par le patrimoine national.</a:t>
            </a:r>
            <a:br>
              <a:rPr lang="fr-BE" sz="1400" dirty="0"/>
            </a:br>
            <a:r>
              <a:rPr lang="fr-BE" sz="1400" dirty="0"/>
              <a:t>On citera en outre le salon des Hallebardiers, le salon des Miroirs, la salle des Colonnes et la chambre du Roi Charles III.</a:t>
            </a:r>
            <a:br>
              <a:rPr lang="fr-BE" sz="1400" dirty="0"/>
            </a:br>
            <a:r>
              <a:rPr lang="fr-BE" sz="1400" dirty="0"/>
              <a:t/>
            </a:r>
            <a:br>
              <a:rPr lang="fr-BE" sz="1400" dirty="0"/>
            </a:br>
            <a:r>
              <a:rPr lang="fr-BE" sz="1400" dirty="0" smtClean="0"/>
              <a:t>  </a:t>
            </a: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5</a:t>
            </a:fld>
            <a:endParaRPr lang="fr-BE"/>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80" y="5616116"/>
            <a:ext cx="5832648" cy="2916324"/>
          </a:xfrm>
          <a:prstGeom prst="rect">
            <a:avLst/>
          </a:prstGeom>
        </p:spPr>
      </p:pic>
    </p:spTree>
    <p:extLst>
      <p:ext uri="{BB962C8B-B14F-4D97-AF65-F5344CB8AC3E}">
        <p14:creationId xmlns:p14="http://schemas.microsoft.com/office/powerpoint/2010/main" val="2842444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109" y="1695822"/>
            <a:ext cx="5849782" cy="4100314"/>
          </a:xfrm>
        </p:spPr>
      </p:pic>
      <p:sp>
        <p:nvSpPr>
          <p:cNvPr id="4" name="Espace réservé du numéro de diapositive 3"/>
          <p:cNvSpPr>
            <a:spLocks noGrp="1"/>
          </p:cNvSpPr>
          <p:nvPr>
            <p:ph type="sldNum" sz="quarter" idx="12"/>
          </p:nvPr>
        </p:nvSpPr>
        <p:spPr/>
        <p:txBody>
          <a:bodyPr/>
          <a:lstStyle/>
          <a:p>
            <a:fld id="{E0D82E2B-1F72-46FB-A825-F49399744D41}" type="slidenum">
              <a:rPr lang="fr-BE" smtClean="0"/>
              <a:t>6</a:t>
            </a:fld>
            <a:endParaRPr lang="fr-BE"/>
          </a:p>
        </p:txBody>
      </p:sp>
      <p:sp>
        <p:nvSpPr>
          <p:cNvPr id="6" name="ZoneTexte 5"/>
          <p:cNvSpPr txBox="1"/>
          <p:nvPr/>
        </p:nvSpPr>
        <p:spPr>
          <a:xfrm>
            <a:off x="476672" y="611560"/>
            <a:ext cx="5976664" cy="954107"/>
          </a:xfrm>
          <a:prstGeom prst="rect">
            <a:avLst/>
          </a:prstGeom>
          <a:noFill/>
        </p:spPr>
        <p:txBody>
          <a:bodyPr wrap="square" rtlCol="0">
            <a:spAutoFit/>
          </a:bodyPr>
          <a:lstStyle/>
          <a:p>
            <a:r>
              <a:rPr lang="fr-BE" sz="1400" dirty="0"/>
              <a:t>Après cette visite du monument royal et des anciens appartements royaux, on se dirigera vers les jardins de Sabatini et du Campo </a:t>
            </a:r>
            <a:r>
              <a:rPr lang="fr-BE" sz="1400" dirty="0" err="1"/>
              <a:t>del</a:t>
            </a:r>
            <a:r>
              <a:rPr lang="fr-BE" sz="1400" dirty="0"/>
              <a:t> Moro qui sont richement décorés et valent également le détour.</a:t>
            </a:r>
            <a:br>
              <a:rPr lang="fr-BE" sz="1400" dirty="0"/>
            </a:br>
            <a:endParaRPr lang="fr-BE" sz="1400" dirty="0"/>
          </a:p>
        </p:txBody>
      </p:sp>
    </p:spTree>
    <p:extLst>
      <p:ext uri="{BB962C8B-B14F-4D97-AF65-F5344CB8AC3E}">
        <p14:creationId xmlns:p14="http://schemas.microsoft.com/office/powerpoint/2010/main" val="1840527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749432"/>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fr-BE" sz="1400" b="1" dirty="0" smtClean="0"/>
              <a:t>2ème Jour                                  Samedi 22 septembre 2018</a:t>
            </a:r>
            <a:br>
              <a:rPr lang="fr-BE" sz="1400" b="1" dirty="0" smtClean="0"/>
            </a:br>
            <a:r>
              <a:rPr lang="fr-BE" sz="1400" b="1" dirty="0" smtClean="0"/>
              <a:t/>
            </a:r>
            <a:br>
              <a:rPr lang="fr-BE" sz="1400" b="1" dirty="0" smtClean="0"/>
            </a:br>
            <a:r>
              <a:rPr lang="fr-BE" sz="1400" dirty="0" smtClean="0"/>
              <a:t>                                                     </a:t>
            </a:r>
            <a:r>
              <a:rPr lang="fr-BE" sz="1400" b="1" dirty="0" smtClean="0"/>
              <a:t>               </a:t>
            </a:r>
            <a:r>
              <a:rPr lang="fr-BE" sz="1400" b="1" dirty="0" smtClean="0">
                <a:effectLst>
                  <a:outerShdw blurRad="38100" dist="38100" dir="2700000" algn="tl">
                    <a:srgbClr val="000000">
                      <a:alpha val="43137"/>
                    </a:srgbClr>
                  </a:outerShdw>
                </a:effectLst>
              </a:rPr>
              <a:t>Madrid</a:t>
            </a:r>
            <a:endParaRPr lang="fr-BE" sz="1400" b="1" u="sng" dirty="0">
              <a:effectLst>
                <a:outerShdw blurRad="38100" dist="38100" dir="2700000" algn="tl">
                  <a:srgbClr val="000000">
                    <a:alpha val="43137"/>
                  </a:srgbClr>
                </a:outerShdw>
              </a:effectLst>
            </a:endParaRPr>
          </a:p>
        </p:txBody>
      </p:sp>
      <p:sp>
        <p:nvSpPr>
          <p:cNvPr id="10" name="Espace réservé du numéro de diapositive 9"/>
          <p:cNvSpPr>
            <a:spLocks noGrp="1"/>
          </p:cNvSpPr>
          <p:nvPr>
            <p:ph type="sldNum" sz="quarter" idx="12"/>
          </p:nvPr>
        </p:nvSpPr>
        <p:spPr/>
        <p:txBody>
          <a:bodyPr/>
          <a:lstStyle/>
          <a:p>
            <a:fld id="{E0D82E2B-1F72-46FB-A825-F49399744D41}" type="slidenum">
              <a:rPr lang="fr-BE" smtClean="0"/>
              <a:t>7</a:t>
            </a:fld>
            <a:endParaRPr lang="fr-BE"/>
          </a:p>
        </p:txBody>
      </p:sp>
      <p:sp>
        <p:nvSpPr>
          <p:cNvPr id="6" name="ZoneTexte 5"/>
          <p:cNvSpPr txBox="1"/>
          <p:nvPr/>
        </p:nvSpPr>
        <p:spPr>
          <a:xfrm>
            <a:off x="332656" y="1426295"/>
            <a:ext cx="6192688" cy="1277273"/>
          </a:xfrm>
          <a:prstGeom prst="rect">
            <a:avLst/>
          </a:prstGeom>
          <a:noFill/>
        </p:spPr>
        <p:txBody>
          <a:bodyPr wrap="square" rtlCol="0">
            <a:spAutoFit/>
          </a:bodyPr>
          <a:lstStyle/>
          <a:p>
            <a:r>
              <a:rPr lang="fr-BE" sz="1100" dirty="0" smtClean="0"/>
              <a:t> - </a:t>
            </a:r>
            <a:r>
              <a:rPr lang="fr-BE" sz="1100" dirty="0"/>
              <a:t>09h00 </a:t>
            </a:r>
            <a:r>
              <a:rPr lang="fr-BE" sz="1100" dirty="0" smtClean="0"/>
              <a:t> Départ pour la promenade </a:t>
            </a:r>
            <a:r>
              <a:rPr lang="fr-BE" sz="1100" dirty="0"/>
              <a:t>guidée dans le centre historique de la </a:t>
            </a:r>
            <a:r>
              <a:rPr lang="fr-BE" sz="1100" dirty="0" smtClean="0"/>
              <a:t>ville : Le Quartier des</a:t>
            </a:r>
          </a:p>
          <a:p>
            <a:r>
              <a:rPr lang="fr-BE" sz="1100" dirty="0"/>
              <a:t> </a:t>
            </a:r>
            <a:r>
              <a:rPr lang="fr-BE" sz="1100" dirty="0" smtClean="0"/>
              <a:t>                </a:t>
            </a:r>
            <a:r>
              <a:rPr lang="fr-BE" sz="1100" dirty="0" err="1" smtClean="0"/>
              <a:t>Ausburghs</a:t>
            </a:r>
            <a:r>
              <a:rPr lang="fr-BE" sz="1100" dirty="0" smtClean="0"/>
              <a:t> – La Plaza Mayor – L’Eglise de San Miguel - La Plaza de la Villa – La </a:t>
            </a:r>
            <a:r>
              <a:rPr lang="fr-BE" sz="1100" dirty="0" err="1" smtClean="0"/>
              <a:t>Plazuela</a:t>
            </a:r>
            <a:r>
              <a:rPr lang="fr-BE" sz="1100" dirty="0" smtClean="0"/>
              <a:t> </a:t>
            </a:r>
            <a:r>
              <a:rPr lang="fr-BE" sz="1100" dirty="0" err="1" smtClean="0"/>
              <a:t>del</a:t>
            </a:r>
            <a:r>
              <a:rPr lang="fr-BE" sz="1100" dirty="0" smtClean="0"/>
              <a:t> </a:t>
            </a:r>
          </a:p>
          <a:p>
            <a:r>
              <a:rPr lang="fr-BE" sz="1100" dirty="0"/>
              <a:t> </a:t>
            </a:r>
            <a:r>
              <a:rPr lang="fr-BE" sz="1100" dirty="0" smtClean="0"/>
              <a:t>                Cordon – La </a:t>
            </a:r>
            <a:r>
              <a:rPr lang="fr-BE" sz="1100" dirty="0" err="1" smtClean="0"/>
              <a:t>Capilla</a:t>
            </a:r>
            <a:r>
              <a:rPr lang="fr-BE" sz="1100" dirty="0" smtClean="0"/>
              <a:t> Del Obispo – La Basilique de San Francisco el Grande.</a:t>
            </a:r>
            <a:endParaRPr lang="fr-BE" sz="1100" dirty="0"/>
          </a:p>
          <a:p>
            <a:r>
              <a:rPr lang="fr-BE" sz="1100" dirty="0" smtClean="0"/>
              <a:t>- 13h00  Déjeuner  au Restaurant « </a:t>
            </a:r>
            <a:r>
              <a:rPr lang="fr-BE" sz="1100" i="1" dirty="0" smtClean="0"/>
              <a:t>Los </a:t>
            </a:r>
            <a:r>
              <a:rPr lang="fr-BE" sz="1100" i="1" dirty="0" err="1" smtClean="0"/>
              <a:t>Galayos</a:t>
            </a:r>
            <a:r>
              <a:rPr lang="fr-BE" sz="1100" i="1" dirty="0" smtClean="0"/>
              <a:t> ».</a:t>
            </a:r>
            <a:endParaRPr lang="fr-BE" sz="1100" dirty="0" smtClean="0"/>
          </a:p>
          <a:p>
            <a:r>
              <a:rPr lang="fr-BE" sz="1100" dirty="0" smtClean="0"/>
              <a:t>- 15h00  Visite guidée  du Musée Centro de Arte Reina Sofia axée sur les peintres : Miró – Dali –Tapies et</a:t>
            </a:r>
          </a:p>
          <a:p>
            <a:r>
              <a:rPr lang="fr-BE" sz="1100" dirty="0" smtClean="0"/>
              <a:t>                Picasso avec son fameux Guernica. </a:t>
            </a:r>
          </a:p>
          <a:p>
            <a:r>
              <a:rPr lang="fr-BE" sz="1100" dirty="0" smtClean="0"/>
              <a:t>-  18h00  Retour à l’hôtel  </a:t>
            </a:r>
            <a:r>
              <a:rPr lang="fr-BE" sz="1100" dirty="0" err="1" smtClean="0"/>
              <a:t>Emperador</a:t>
            </a:r>
            <a:r>
              <a:rPr lang="fr-BE" sz="1100" dirty="0" smtClean="0"/>
              <a:t>**** et dîner</a:t>
            </a:r>
            <a:endParaRPr lang="fr-BE" sz="1100" dirty="0"/>
          </a:p>
        </p:txBody>
      </p:sp>
      <p:sp>
        <p:nvSpPr>
          <p:cNvPr id="9" name="Espace réservé du contenu 2"/>
          <p:cNvSpPr txBox="1">
            <a:spLocks/>
          </p:cNvSpPr>
          <p:nvPr/>
        </p:nvSpPr>
        <p:spPr>
          <a:xfrm>
            <a:off x="342900" y="3203849"/>
            <a:ext cx="6172200" cy="5040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BE" sz="1400" b="1" i="1" dirty="0" smtClean="0"/>
              <a:t>Le centre historique de Madrid</a:t>
            </a:r>
          </a:p>
          <a:p>
            <a:pPr marL="0" indent="0">
              <a:buFont typeface="Arial" panose="020B0604020202020204" pitchFamily="34" charset="0"/>
              <a:buNone/>
            </a:pPr>
            <a:endParaRPr lang="fr-BE" sz="1400" b="1" i="1"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97" y="3563888"/>
            <a:ext cx="6013339" cy="4258538"/>
          </a:xfrm>
          <a:prstGeom prst="rect">
            <a:avLst/>
          </a:prstGeom>
        </p:spPr>
      </p:pic>
    </p:spTree>
    <p:extLst>
      <p:ext uri="{BB962C8B-B14F-4D97-AF65-F5344CB8AC3E}">
        <p14:creationId xmlns:p14="http://schemas.microsoft.com/office/powerpoint/2010/main" val="68665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4664" y="3059832"/>
            <a:ext cx="5894412" cy="1574303"/>
          </a:xfrm>
        </p:spPr>
        <p:txBody>
          <a:bodyPr>
            <a:normAutofit lnSpcReduction="10000"/>
          </a:bodyPr>
          <a:lstStyle/>
          <a:p>
            <a:pPr marL="0" indent="0">
              <a:buNone/>
            </a:pPr>
            <a:r>
              <a:rPr lang="fr-BE" sz="1400" dirty="0" smtClean="0"/>
              <a:t>La </a:t>
            </a:r>
            <a:r>
              <a:rPr lang="fr-BE" sz="1400" dirty="0"/>
              <a:t>statue de Philippe III, cette statue équestre est l'une des plus précieuses œuvres d'art qui ornent les rues de Madrid. Conçue par Juan de </a:t>
            </a:r>
            <a:r>
              <a:rPr lang="fr-BE" sz="1400" dirty="0" err="1"/>
              <a:t>Bolonia</a:t>
            </a:r>
            <a:r>
              <a:rPr lang="fr-BE" sz="1400" dirty="0"/>
              <a:t> et achevée par Pietro Tacca en 1616, elle garda l'entrée de la Casa de Campo pendant des siècles. La reine Isabelle II la céda en 1848 à la ville qui décida de l'installer Plaza Mayor. Excepté pendant la période des deux républiques, la sculpture n'a plus quitté cette place qui est sans doute la plus emblématique de Madrid. </a:t>
            </a:r>
          </a:p>
          <a:p>
            <a:pPr marL="0" indent="0">
              <a:buNone/>
            </a:pPr>
            <a:endParaRPr lang="fr-BE" sz="1400" dirty="0"/>
          </a:p>
        </p:txBody>
      </p:sp>
      <p:sp>
        <p:nvSpPr>
          <p:cNvPr id="4" name="Espace réservé du numéro de diapositive 3"/>
          <p:cNvSpPr>
            <a:spLocks noGrp="1"/>
          </p:cNvSpPr>
          <p:nvPr>
            <p:ph type="sldNum" sz="quarter" idx="12"/>
          </p:nvPr>
        </p:nvSpPr>
        <p:spPr/>
        <p:txBody>
          <a:bodyPr/>
          <a:lstStyle/>
          <a:p>
            <a:fld id="{E0D82E2B-1F72-46FB-A825-F49399744D41}" type="slidenum">
              <a:rPr lang="fr-BE" smtClean="0"/>
              <a:t>8</a:t>
            </a:fld>
            <a:endParaRPr lang="fr-BE"/>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808" y="5064437"/>
            <a:ext cx="3384376" cy="3271563"/>
          </a:xfrm>
          <a:prstGeom prst="rect">
            <a:avLst/>
          </a:prstGeom>
        </p:spPr>
      </p:pic>
      <p:sp>
        <p:nvSpPr>
          <p:cNvPr id="9" name="ZoneTexte 8"/>
          <p:cNvSpPr txBox="1"/>
          <p:nvPr/>
        </p:nvSpPr>
        <p:spPr>
          <a:xfrm>
            <a:off x="404664" y="323528"/>
            <a:ext cx="5760640" cy="2970044"/>
          </a:xfrm>
          <a:prstGeom prst="rect">
            <a:avLst/>
          </a:prstGeom>
          <a:noFill/>
        </p:spPr>
        <p:txBody>
          <a:bodyPr wrap="square" rtlCol="0">
            <a:spAutoFit/>
          </a:bodyPr>
          <a:lstStyle/>
          <a:p>
            <a:pPr fontAlgn="base"/>
            <a:r>
              <a:rPr lang="fr-BE" sz="1400" b="1" i="1" dirty="0" smtClean="0"/>
              <a:t>La Plaza </a:t>
            </a:r>
            <a:r>
              <a:rPr lang="fr-BE" sz="1400" b="1" i="1" dirty="0"/>
              <a:t>Mayor</a:t>
            </a:r>
            <a:endParaRPr lang="fr-BE" sz="1400" i="1" dirty="0"/>
          </a:p>
          <a:p>
            <a:pPr fontAlgn="base">
              <a:spcAft>
                <a:spcPts val="600"/>
              </a:spcAft>
            </a:pPr>
            <a:r>
              <a:rPr lang="fr-BE" sz="1400" dirty="0"/>
              <a:t>Cette place à arcades est le cœur du </a:t>
            </a:r>
            <a:r>
              <a:rPr lang="fr-BE" sz="1400" dirty="0">
                <a:hlinkClick r:id="rId3"/>
              </a:rPr>
              <a:t>Madrid des </a:t>
            </a:r>
            <a:r>
              <a:rPr lang="fr-BE" sz="1400" dirty="0" err="1">
                <a:hlinkClick r:id="rId3"/>
              </a:rPr>
              <a:t>Austrias</a:t>
            </a:r>
            <a:r>
              <a:rPr lang="fr-BE" sz="1400" dirty="0"/>
              <a:t>, quartier historique de la ville et l'un de ceux qui ont le plus de charme.</a:t>
            </a:r>
          </a:p>
          <a:p>
            <a:pPr fontAlgn="base"/>
            <a:r>
              <a:rPr lang="fr-BE" sz="1400" dirty="0"/>
              <a:t>Avant que Madrid ne devienne une capitale avec de grandes avenues et des boulevards, sa topographie était faite de petites rues et de passages qui nous transportent aujourd'hui à l'époque des spadassins et des picaros.</a:t>
            </a:r>
          </a:p>
          <a:p>
            <a:r>
              <a:rPr lang="fr-BE" sz="1400" dirty="0"/>
              <a:t>La Plaza Mayor fut édifiée sur le terrain de l'ancienne Plaza </a:t>
            </a:r>
            <a:r>
              <a:rPr lang="fr-BE" sz="1400" dirty="0" err="1"/>
              <a:t>del</a:t>
            </a:r>
            <a:r>
              <a:rPr lang="fr-BE" sz="1400" dirty="0"/>
              <a:t> Arrabal, là où se tenait le marché le plus fréquenté de la ville à la fin du XV</a:t>
            </a:r>
            <a:r>
              <a:rPr lang="fr-BE" sz="1400" baseline="30000" dirty="0"/>
              <a:t>e</a:t>
            </a:r>
            <a:r>
              <a:rPr lang="fr-BE" sz="1400" dirty="0"/>
              <a:t> siècle, lorsque Philippe II installa la cour à Madrid. En 1617, l'architecte Juan Gómez de Mora fut chargé d'uniformiser les bâtiments de la place qui allait accueillir, au fil des siècles, des fêtes populaires, des corridas, des béatifications, des couronnements, mais aussi plus d'un autodafé.</a:t>
            </a:r>
          </a:p>
          <a:p>
            <a:endParaRPr lang="fr-BE" sz="1400" dirty="0"/>
          </a:p>
        </p:txBody>
      </p:sp>
    </p:spTree>
    <p:extLst>
      <p:ext uri="{BB962C8B-B14F-4D97-AF65-F5344CB8AC3E}">
        <p14:creationId xmlns:p14="http://schemas.microsoft.com/office/powerpoint/2010/main" val="4025739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0D82E2B-1F72-46FB-A825-F49399744D41}" type="slidenum">
              <a:rPr lang="fr-BE" smtClean="0"/>
              <a:t>9</a:t>
            </a:fld>
            <a:endParaRPr lang="fr-BE"/>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856" y="3851920"/>
            <a:ext cx="2893511" cy="3642870"/>
          </a:xfrm>
          <a:prstGeom prst="rect">
            <a:avLst/>
          </a:prstGeom>
        </p:spPr>
      </p:pic>
      <p:sp>
        <p:nvSpPr>
          <p:cNvPr id="8" name="ZoneTexte 7"/>
          <p:cNvSpPr txBox="1"/>
          <p:nvPr/>
        </p:nvSpPr>
        <p:spPr>
          <a:xfrm>
            <a:off x="2564904" y="395536"/>
            <a:ext cx="3744416" cy="3323987"/>
          </a:xfrm>
          <a:prstGeom prst="rect">
            <a:avLst/>
          </a:prstGeom>
          <a:noFill/>
        </p:spPr>
        <p:txBody>
          <a:bodyPr wrap="square" rtlCol="0">
            <a:spAutoFit/>
          </a:bodyPr>
          <a:lstStyle/>
          <a:p>
            <a:pPr fontAlgn="base"/>
            <a:r>
              <a:rPr lang="fr-BE" sz="1400" dirty="0" smtClean="0"/>
              <a:t>Au </a:t>
            </a:r>
            <a:r>
              <a:rPr lang="fr-BE" sz="1400" dirty="0"/>
              <a:t>cœur du quartier connu comme le Madrid des Habsbourg, nous retrouvons cette basilique qui, en dépit de ses dimensions réduites, est l'une des constructions architecturales les plus emblématiques du baroque espagnol, en raison de la forme singulièrement convexe de sa façade, peu habituelle en Espagne et la seule de tout le baroque madrilène</a:t>
            </a:r>
            <a:r>
              <a:rPr lang="fr-BE" sz="1400" dirty="0" smtClean="0"/>
              <a:t>. </a:t>
            </a:r>
            <a:r>
              <a:rPr lang="fr-BE" sz="1400" dirty="0"/>
              <a:t>C'est une église d'apparence romaine. Ce bâtiment en forme de croix latine est l'œuvre de l'architecte italien Santiago </a:t>
            </a:r>
            <a:r>
              <a:rPr lang="fr-BE" sz="1400" dirty="0" err="1"/>
              <a:t>Bonavía</a:t>
            </a:r>
            <a:r>
              <a:rPr lang="fr-BE" sz="1400" dirty="0"/>
              <a:t> et a été achevé par </a:t>
            </a:r>
            <a:r>
              <a:rPr lang="fr-BE" sz="1400" dirty="0" err="1"/>
              <a:t>Virgilio</a:t>
            </a:r>
            <a:r>
              <a:rPr lang="fr-BE" sz="1400" dirty="0"/>
              <a:t> </a:t>
            </a:r>
            <a:r>
              <a:rPr lang="fr-BE" sz="1400" dirty="0" err="1"/>
              <a:t>Rabaglio</a:t>
            </a:r>
            <a:r>
              <a:rPr lang="fr-BE" sz="1400" dirty="0"/>
              <a:t>. Sa façade attire particulièrement le regard, avec une forme convexe, surplombée par les deux tours avec des chapiteaux, d'influence orientale, et avec un fronton incurvé aussi.</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70" y="827584"/>
            <a:ext cx="1896318" cy="2525551"/>
          </a:xfrm>
          <a:prstGeom prst="rect">
            <a:avLst/>
          </a:prstGeom>
        </p:spPr>
      </p:pic>
      <p:sp>
        <p:nvSpPr>
          <p:cNvPr id="10" name="ZoneTexte 9"/>
          <p:cNvSpPr txBox="1"/>
          <p:nvPr/>
        </p:nvSpPr>
        <p:spPr>
          <a:xfrm>
            <a:off x="535371" y="395536"/>
            <a:ext cx="1955985" cy="307777"/>
          </a:xfrm>
          <a:prstGeom prst="rect">
            <a:avLst/>
          </a:prstGeom>
          <a:noFill/>
        </p:spPr>
        <p:txBody>
          <a:bodyPr wrap="none" rtlCol="0">
            <a:spAutoFit/>
          </a:bodyPr>
          <a:lstStyle/>
          <a:p>
            <a:pPr fontAlgn="base"/>
            <a:r>
              <a:rPr lang="fr-BE" sz="1400" b="1" i="1" dirty="0"/>
              <a:t>Basilique de San Miguel</a:t>
            </a:r>
            <a:endParaRPr lang="fr-BE" sz="1400" i="1" dirty="0"/>
          </a:p>
        </p:txBody>
      </p:sp>
      <p:sp>
        <p:nvSpPr>
          <p:cNvPr id="11" name="Espace réservé du contenu 2"/>
          <p:cNvSpPr>
            <a:spLocks noGrp="1"/>
          </p:cNvSpPr>
          <p:nvPr>
            <p:ph idx="1"/>
          </p:nvPr>
        </p:nvSpPr>
        <p:spPr>
          <a:xfrm>
            <a:off x="425152" y="7606209"/>
            <a:ext cx="6172200" cy="998239"/>
          </a:xfrm>
        </p:spPr>
        <p:txBody>
          <a:bodyPr>
            <a:normAutofit/>
          </a:bodyPr>
          <a:lstStyle/>
          <a:p>
            <a:pPr marL="0" indent="0">
              <a:buNone/>
            </a:pPr>
            <a:r>
              <a:rPr lang="fr-BE" sz="1400" dirty="0" smtClean="0"/>
              <a:t>Parmi </a:t>
            </a:r>
            <a:r>
              <a:rPr lang="fr-BE" sz="1400" dirty="0"/>
              <a:t>les retables les plus remarquables de l'église, mentionnons la statue du Christ de la Foi et du Pardon du XVIII</a:t>
            </a:r>
            <a:r>
              <a:rPr lang="fr-BE" sz="1400" baseline="30000" dirty="0"/>
              <a:t>e</a:t>
            </a:r>
            <a:r>
              <a:rPr lang="fr-BE" sz="1400" dirty="0"/>
              <a:t> siècle, œuvre du sculpteur Luis Salvador Carmona, qui sort en procession pour le dimanche des Rameaux, la première de toutes celles qui défilent lors de la Semaine Sainte madrilène. </a:t>
            </a:r>
          </a:p>
          <a:p>
            <a:pPr marL="0" indent="0">
              <a:buNone/>
            </a:pPr>
            <a:endParaRPr lang="fr-BE" sz="1400" dirty="0"/>
          </a:p>
        </p:txBody>
      </p:sp>
    </p:spTree>
    <p:extLst>
      <p:ext uri="{BB962C8B-B14F-4D97-AF65-F5344CB8AC3E}">
        <p14:creationId xmlns:p14="http://schemas.microsoft.com/office/powerpoint/2010/main" val="3757676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8938</TotalTime>
  <Words>3200</Words>
  <Application>Microsoft Office PowerPoint</Application>
  <PresentationFormat>Affichage à l'écran (4:3)</PresentationFormat>
  <Paragraphs>363</Paragraphs>
  <Slides>43</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43</vt:i4>
      </vt:variant>
    </vt:vector>
  </HeadingPairs>
  <TitlesOfParts>
    <vt:vector size="51" baseType="lpstr">
      <vt:lpstr>Arial</vt:lpstr>
      <vt:lpstr>Calibri</vt:lpstr>
      <vt:lpstr>Garamond</vt:lpstr>
      <vt:lpstr>ImperialStd-Heavy</vt:lpstr>
      <vt:lpstr>Latha</vt:lpstr>
      <vt:lpstr>Tahoma</vt:lpstr>
      <vt:lpstr>Vrinda</vt:lpstr>
      <vt:lpstr>Thème Office</vt:lpstr>
      <vt:lpstr>VOYAGE A MADRID</vt:lpstr>
      <vt:lpstr>Présentation PowerPoint</vt:lpstr>
      <vt:lpstr>1er Jour                                     Vendredi 21 septembre 2018                                                         Bruxelles – Madrid</vt:lpstr>
      <vt:lpstr>Présentation PowerPoint</vt:lpstr>
      <vt:lpstr>Présentation PowerPoint</vt:lpstr>
      <vt:lpstr>Présentation PowerPoint</vt:lpstr>
      <vt:lpstr>2ème Jour                                  Samedi 22 septembre 2018                                                                      Madrid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4ème Jour                               Lundi  24 septembre 2018                                                          MADRID - TOLEDE</vt:lpstr>
      <vt:lpstr>Présentation PowerPoint</vt:lpstr>
      <vt:lpstr>Présentation PowerPoint</vt:lpstr>
      <vt:lpstr>Présentation PowerPoint</vt:lpstr>
      <vt:lpstr>Présentation PowerPoint</vt:lpstr>
      <vt:lpstr>5ème Jour                               Mardi 25 septembre 2018                                                            Madrid - Bruxelles</vt:lpstr>
      <vt:lpstr>Présentation PowerPoint</vt:lpstr>
      <vt:lpstr>Présentation PowerPoint</vt:lpstr>
      <vt:lpstr>Présentation PowerPoint</vt:lpstr>
      <vt:lpstr>Présentation PowerPoint</vt:lpstr>
      <vt:lpstr>Présentation PowerPoint</vt:lpstr>
      <vt:lpstr>RESUME DU PROGRAMME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Bernard</dc:creator>
  <cp:lastModifiedBy>Jacques Guilmot</cp:lastModifiedBy>
  <cp:revision>333</cp:revision>
  <cp:lastPrinted>2017-08-21T13:52:19Z</cp:lastPrinted>
  <dcterms:created xsi:type="dcterms:W3CDTF">2015-09-16T20:12:50Z</dcterms:created>
  <dcterms:modified xsi:type="dcterms:W3CDTF">2019-12-12T11:20:54Z</dcterms:modified>
</cp:coreProperties>
</file>